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4" r:id="rId2"/>
    <p:sldId id="275" r:id="rId3"/>
    <p:sldId id="258" r:id="rId4"/>
    <p:sldId id="276" r:id="rId5"/>
    <p:sldId id="27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405"/>
  </p:normalViewPr>
  <p:slideViewPr>
    <p:cSldViewPr snapToGrid="0">
      <p:cViewPr varScale="1">
        <p:scale>
          <a:sx n="104" d="100"/>
          <a:sy n="104" d="100"/>
        </p:scale>
        <p:origin x="232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42C4A-AC48-6165-BF70-12EFED24B3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656DFE-17D3-8A18-7FE4-37EF84CAC8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1EE15-7F97-7100-0807-8D1374C6B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F7514-06D1-F84C-9C0C-E65D1354D42D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F91F1-B908-74BD-1507-309FA0C6B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6099E-FF39-EDBD-C4B5-D214DF9D6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A467-467F-C845-88FC-42ADF86DE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41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80DA6-8A2E-665B-D2F6-E69C6264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81DA0-EA2A-9CB9-B463-B9EFDA6AD7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F5AD3-019E-5D52-1613-6AD1C2AC6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F7514-06D1-F84C-9C0C-E65D1354D42D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568A9-C10D-ED85-8F01-CC9FCBD00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9F765-1AF6-05DE-7393-05CB7C24A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A467-467F-C845-88FC-42ADF86DE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278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BA9C3-CB32-597F-0E45-5EF9D19ED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056C91-ECE5-3715-BDC8-DCB87C746B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FE722-9C6F-ADDA-5DDD-7C0C6B6FC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F7514-06D1-F84C-9C0C-E65D1354D42D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66DD2-4392-F6D3-CE9A-1480C74C2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A4A53A-E9A3-01B3-1A92-95E449D0B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A467-467F-C845-88FC-42ADF86DE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803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DE51E-D92D-0413-691F-10D5BDC84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E8865-97A9-D144-D1B8-6C2396004C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781C78-BD67-897F-EC3A-E0CD767CEE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4AA309-08F8-1CEC-6763-689677003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F7514-06D1-F84C-9C0C-E65D1354D42D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21821E-6F4B-B8AD-6382-50071C73A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847F64-6BBE-B931-9085-DA9BE60F4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A467-467F-C845-88FC-42ADF86DE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928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CBA6E-20C2-7425-A5C1-1221133EE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75EF0-F306-8F79-5EE3-4E9CA3516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58AD1-84C5-0C93-40A7-5A69AE676C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D42CC3-22D5-923A-47A9-7217837695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9DAE17-D95D-FF5E-B162-636FECD1AC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8947F4-ED2D-E525-9FB0-4EDCCE9FF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F7514-06D1-F84C-9C0C-E65D1354D42D}" type="datetimeFigureOut">
              <a:rPr lang="en-US" smtClean="0"/>
              <a:t>9/8/26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229CBB-186E-B078-BE0F-9411C4BC9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281043-AC12-BD96-AB01-CC56ED615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A467-467F-C845-88FC-42ADF86DE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742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8E173-7804-8FCB-C3BC-D38F80C64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748CFC-CEEB-51E7-DD02-EF7152A84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F7514-06D1-F84C-9C0C-E65D1354D42D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F29E2A-A3B4-D18C-5F38-40FE83210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85068B-3A92-092E-8922-33CE7BB12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A467-467F-C845-88FC-42ADF86DE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51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B773FD-6D5F-5A5D-D88C-4DCF2E56E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F7514-06D1-F84C-9C0C-E65D1354D42D}" type="datetimeFigureOut">
              <a:rPr lang="en-US" smtClean="0"/>
              <a:t>9/8/26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92023F-C5A2-E9D5-C46D-BBC3140F5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62D2DF-5D96-03E3-3020-5A4761F51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A467-467F-C845-88FC-42ADF86DE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609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94FEA-6B17-C579-8886-E43445A02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CB7F4-E65B-49BC-71F9-CFA01E172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AF1D0-E60A-E3AF-3445-CDD132A52E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E0BFEC-B795-069A-8B6F-7B08863A5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F7514-06D1-F84C-9C0C-E65D1354D42D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8956C2-B6FB-9E5C-532D-6B9382075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138A6A-D50B-0BBB-9F11-2A6978194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A467-467F-C845-88FC-42ADF86DE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00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EF2C2-772C-E11E-D7FE-CF26F0121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4A5ACA-4A5D-94B2-C0AB-8AEB76DB0B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8A285-0C53-E963-190C-2D5BC67AD4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288B0B-77FD-A3C3-DEB4-CB6737EEA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F7514-06D1-F84C-9C0C-E65D1354D42D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12627C-9797-A38C-D894-D8DC54982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C4E039-3DC2-6BA4-64BB-6716BA09D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A467-467F-C845-88FC-42ADF86DE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376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ADAD1-DAC4-65FC-2496-A10C1D91F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0CF7-5A59-0AAD-464B-6A7D350EEE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ED1A0-A548-DEF4-AF15-27881928E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F7514-06D1-F84C-9C0C-E65D1354D42D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7D71B6-770C-FEBF-2EE1-9B49ACCAD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C21E81-8BD0-DF76-A5B7-8DDC45DD8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A467-467F-C845-88FC-42ADF86DE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675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9F60EA-7C3F-C642-596D-14EB03960B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0306CB-4962-9910-A9B1-51D789F839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79086-43A0-600C-3DFA-EDF101A96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F7514-06D1-F84C-9C0C-E65D1354D42D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E469D-2E52-ACEB-86C2-FCE752E61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2C053-1BBA-7626-3BD4-E095E110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A467-467F-C845-88FC-42ADF86DE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840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803824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8490A2-073B-F39C-B1EC-B0B1B801E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A9B30E-00C1-AF15-8ECA-C29602D10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8D77AB-8F2F-C312-98EA-191BA59768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F7514-06D1-F84C-9C0C-E65D1354D42D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9B59B-1BB0-0123-4E68-E942FCA1CC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17B66B-7093-EB99-72A8-AF1D6EDAE0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0A467-467F-C845-88FC-42ADF86DE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550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2E992-C31E-5C46-8D81-AB6F8D4854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Who or What Are You 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Working for?</a:t>
            </a:r>
            <a:br>
              <a:rPr lang="en-US" b="1" dirty="0"/>
            </a:b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5CCC7D-9531-CB4A-9FCE-7CBAA39C7E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2395" y="4387064"/>
            <a:ext cx="10033347" cy="1119656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Work in the Light of the Bible’s Great Story…</a:t>
            </a:r>
          </a:p>
          <a:p>
            <a:r>
              <a:rPr lang="en-US" sz="3600" dirty="0"/>
              <a:t>Yet to come: the New Creation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94860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"/>
          <p:cNvSpPr>
            <a:spLocks noGrp="1"/>
          </p:cNvSpPr>
          <p:nvPr>
            <p:ph type="title" idx="4294967295"/>
          </p:nvPr>
        </p:nvSpPr>
        <p:spPr>
          <a:xfrm>
            <a:off x="1604169" y="1236986"/>
            <a:ext cx="9556521" cy="46646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800">
                <a:solidFill>
                  <a:srgbClr val="376092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br>
              <a:rPr dirty="0"/>
            </a:br>
            <a:endParaRPr dirty="0"/>
          </a:p>
        </p:txBody>
      </p:sp>
      <p:sp>
        <p:nvSpPr>
          <p:cNvPr id="36" name="Triangle"/>
          <p:cNvSpPr/>
          <p:nvPr/>
        </p:nvSpPr>
        <p:spPr>
          <a:xfrm>
            <a:off x="1878013" y="1938338"/>
            <a:ext cx="1060451" cy="914401"/>
          </a:xfrm>
          <a:prstGeom prst="triangle">
            <a:avLst/>
          </a:prstGeom>
          <a:solidFill>
            <a:srgbClr val="008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Arrow"/>
          <p:cNvSpPr/>
          <p:nvPr/>
        </p:nvSpPr>
        <p:spPr>
          <a:xfrm>
            <a:off x="4217987" y="2209801"/>
            <a:ext cx="1230232" cy="48577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26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/>
          <p:cNvSpPr/>
          <p:nvPr/>
        </p:nvSpPr>
        <p:spPr>
          <a:xfrm>
            <a:off x="3267156" y="2130101"/>
            <a:ext cx="669762" cy="645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316"/>
                </a:moveTo>
                <a:lnTo>
                  <a:pt x="3030" y="0"/>
                </a:lnTo>
                <a:lnTo>
                  <a:pt x="10800" y="7650"/>
                </a:lnTo>
                <a:lnTo>
                  <a:pt x="18570" y="0"/>
                </a:lnTo>
                <a:lnTo>
                  <a:pt x="21600" y="3316"/>
                </a:lnTo>
                <a:lnTo>
                  <a:pt x="13999" y="10800"/>
                </a:lnTo>
                <a:lnTo>
                  <a:pt x="21600" y="18284"/>
                </a:lnTo>
                <a:lnTo>
                  <a:pt x="18570" y="21600"/>
                </a:lnTo>
                <a:lnTo>
                  <a:pt x="10800" y="13950"/>
                </a:lnTo>
                <a:lnTo>
                  <a:pt x="3030" y="21600"/>
                </a:lnTo>
                <a:lnTo>
                  <a:pt x="0" y="18284"/>
                </a:lnTo>
                <a:lnTo>
                  <a:pt x="7601" y="10800"/>
                </a:lnTo>
                <a:lnTo>
                  <a:pt x="0" y="3316"/>
                </a:lnTo>
                <a:close/>
              </a:path>
            </a:pathLst>
          </a:custGeom>
          <a:solidFill>
            <a:srgbClr val="000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000000">
                <a:alpha val="34999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39" name="Arrow"/>
          <p:cNvSpPr/>
          <p:nvPr/>
        </p:nvSpPr>
        <p:spPr>
          <a:xfrm>
            <a:off x="6782572" y="2209801"/>
            <a:ext cx="1177919" cy="485775"/>
          </a:xfrm>
          <a:prstGeom prst="rightArrow">
            <a:avLst>
              <a:gd name="adj1" fmla="val 50000"/>
              <a:gd name="adj2" fmla="val 49995"/>
            </a:avLst>
          </a:prstGeom>
          <a:solidFill>
            <a:srgbClr val="FF26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Rectangle"/>
          <p:cNvSpPr/>
          <p:nvPr/>
        </p:nvSpPr>
        <p:spPr>
          <a:xfrm rot="5400000">
            <a:off x="6033294" y="1694657"/>
            <a:ext cx="285751" cy="893763"/>
          </a:xfrm>
          <a:prstGeom prst="rect">
            <a:avLst/>
          </a:prstGeom>
          <a:solidFill>
            <a:srgbClr val="FF2600"/>
          </a:solidFill>
          <a:ln>
            <a:solidFill>
              <a:srgbClr val="4F81BD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Rectangle"/>
          <p:cNvSpPr/>
          <p:nvPr/>
        </p:nvSpPr>
        <p:spPr>
          <a:xfrm rot="10800000">
            <a:off x="6042026" y="1628776"/>
            <a:ext cx="285751" cy="1533525"/>
          </a:xfrm>
          <a:prstGeom prst="rect">
            <a:avLst/>
          </a:prstGeom>
          <a:solidFill>
            <a:srgbClr val="FF2600"/>
          </a:solidFill>
          <a:ln>
            <a:solidFill>
              <a:srgbClr val="4F81BD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God"/>
          <p:cNvSpPr/>
          <p:nvPr/>
        </p:nvSpPr>
        <p:spPr>
          <a:xfrm>
            <a:off x="2025651" y="1628775"/>
            <a:ext cx="558805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God</a:t>
            </a:r>
          </a:p>
        </p:txBody>
      </p:sp>
      <p:sp>
        <p:nvSpPr>
          <p:cNvPr id="44" name="Earth"/>
          <p:cNvSpPr/>
          <p:nvPr/>
        </p:nvSpPr>
        <p:spPr>
          <a:xfrm>
            <a:off x="1625601" y="2921000"/>
            <a:ext cx="709103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Earth</a:t>
            </a:r>
          </a:p>
        </p:txBody>
      </p:sp>
      <p:sp>
        <p:nvSpPr>
          <p:cNvPr id="45" name="Humanity"/>
          <p:cNvSpPr/>
          <p:nvPr/>
        </p:nvSpPr>
        <p:spPr>
          <a:xfrm>
            <a:off x="2436813" y="2930525"/>
            <a:ext cx="1156725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Humanity</a:t>
            </a:r>
          </a:p>
        </p:txBody>
      </p:sp>
      <p:sp>
        <p:nvSpPr>
          <p:cNvPr id="46" name="1…"/>
          <p:cNvSpPr/>
          <p:nvPr/>
        </p:nvSpPr>
        <p:spPr>
          <a:xfrm>
            <a:off x="1522020" y="4419600"/>
            <a:ext cx="1224370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defRPr sz="2000"/>
            </a:pPr>
            <a:r>
              <a:rPr sz="2400" dirty="0"/>
              <a:t>1</a:t>
            </a:r>
          </a:p>
          <a:p>
            <a:pPr algn="ctr">
              <a:defRPr sz="2000"/>
            </a:pPr>
            <a:r>
              <a:rPr sz="2400" dirty="0"/>
              <a:t>Creation</a:t>
            </a:r>
          </a:p>
        </p:txBody>
      </p:sp>
      <p:sp>
        <p:nvSpPr>
          <p:cNvPr id="47" name="2…"/>
          <p:cNvSpPr/>
          <p:nvPr/>
        </p:nvSpPr>
        <p:spPr>
          <a:xfrm>
            <a:off x="2763836" y="4419600"/>
            <a:ext cx="1255247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defRPr sz="2000"/>
            </a:pPr>
            <a:r>
              <a:rPr sz="2400" dirty="0"/>
              <a:t>2</a:t>
            </a:r>
          </a:p>
          <a:p>
            <a:pPr algn="ctr">
              <a:defRPr sz="2000"/>
            </a:pPr>
            <a:r>
              <a:rPr sz="2400" dirty="0"/>
              <a:t>Rebellion</a:t>
            </a:r>
          </a:p>
        </p:txBody>
      </p:sp>
      <p:sp>
        <p:nvSpPr>
          <p:cNvPr id="48" name="3…"/>
          <p:cNvSpPr/>
          <p:nvPr/>
        </p:nvSpPr>
        <p:spPr>
          <a:xfrm>
            <a:off x="3992563" y="4429125"/>
            <a:ext cx="1325968" cy="2308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defRPr sz="2000"/>
            </a:pPr>
            <a:r>
              <a:rPr sz="2400" dirty="0"/>
              <a:t>3</a:t>
            </a:r>
          </a:p>
          <a:p>
            <a:pPr algn="ctr">
              <a:defRPr sz="2000"/>
            </a:pPr>
            <a:r>
              <a:rPr lang="en-GB" sz="2400" dirty="0"/>
              <a:t>OT Promise</a:t>
            </a:r>
          </a:p>
          <a:p>
            <a:pPr algn="ctr">
              <a:defRPr sz="2000"/>
            </a:pPr>
            <a:r>
              <a:rPr sz="2400" dirty="0"/>
              <a:t>God’s People BC</a:t>
            </a:r>
          </a:p>
        </p:txBody>
      </p:sp>
      <p:sp>
        <p:nvSpPr>
          <p:cNvPr id="52" name="God’s Big Story…"/>
          <p:cNvSpPr/>
          <p:nvPr/>
        </p:nvSpPr>
        <p:spPr>
          <a:xfrm>
            <a:off x="3597336" y="184150"/>
            <a:ext cx="4997328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600">
                <a:solidFill>
                  <a:srgbClr val="C019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sz="3600" dirty="0"/>
              <a:t>God’s Big Story</a:t>
            </a:r>
          </a:p>
          <a:p>
            <a:pPr algn="ctr">
              <a:defRPr sz="2400">
                <a:solidFill>
                  <a:srgbClr val="C019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sz="3600" dirty="0"/>
              <a:t>A drama in seven acts</a:t>
            </a:r>
          </a:p>
        </p:txBody>
      </p:sp>
      <p:sp>
        <p:nvSpPr>
          <p:cNvPr id="53" name="4…"/>
          <p:cNvSpPr/>
          <p:nvPr/>
        </p:nvSpPr>
        <p:spPr>
          <a:xfrm>
            <a:off x="5398715" y="4429125"/>
            <a:ext cx="1394570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rPr sz="2400"/>
              <a:t>4</a:t>
            </a:r>
          </a:p>
          <a:p>
            <a:pPr algn="ctr">
              <a:defRPr sz="2000"/>
            </a:pPr>
            <a:r>
              <a:rPr sz="2400"/>
              <a:t>Christ and Gospel</a:t>
            </a:r>
          </a:p>
        </p:txBody>
      </p:sp>
      <p:sp>
        <p:nvSpPr>
          <p:cNvPr id="54" name="5…"/>
          <p:cNvSpPr/>
          <p:nvPr/>
        </p:nvSpPr>
        <p:spPr>
          <a:xfrm>
            <a:off x="6707958" y="4429125"/>
            <a:ext cx="1327144" cy="2308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rPr sz="2400" dirty="0"/>
              <a:t>5</a:t>
            </a:r>
          </a:p>
          <a:p>
            <a:pPr algn="ctr">
              <a:defRPr sz="2000"/>
            </a:pPr>
            <a:r>
              <a:rPr lang="en-GB" sz="2400" dirty="0"/>
              <a:t>NT Mission</a:t>
            </a:r>
          </a:p>
          <a:p>
            <a:pPr algn="ctr">
              <a:defRPr sz="2000"/>
            </a:pPr>
            <a:r>
              <a:rPr sz="2400" dirty="0"/>
              <a:t>God’s People AD</a:t>
            </a:r>
          </a:p>
        </p:txBody>
      </p:sp>
      <p:pic>
        <p:nvPicPr>
          <p:cNvPr id="56" name="Tick (judgment).jpeg" descr="Tick (judgment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650" y="1854200"/>
            <a:ext cx="1054100" cy="1066801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6…"/>
          <p:cNvSpPr/>
          <p:nvPr/>
        </p:nvSpPr>
        <p:spPr>
          <a:xfrm>
            <a:off x="7960491" y="4328020"/>
            <a:ext cx="1329210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/>
            <a:r>
              <a:rPr sz="2400" dirty="0"/>
              <a:t>6</a:t>
            </a:r>
          </a:p>
          <a:p>
            <a:pPr algn="ctr"/>
            <a:r>
              <a:rPr lang="en-GB" sz="2400" dirty="0"/>
              <a:t>Final</a:t>
            </a:r>
          </a:p>
          <a:p>
            <a:pPr algn="ctr"/>
            <a:r>
              <a:rPr sz="2400" dirty="0"/>
              <a:t>Judgment</a:t>
            </a:r>
          </a:p>
        </p:txBody>
      </p:sp>
      <p:sp>
        <p:nvSpPr>
          <p:cNvPr id="20" name="Triangle"/>
          <p:cNvSpPr/>
          <p:nvPr/>
        </p:nvSpPr>
        <p:spPr>
          <a:xfrm>
            <a:off x="8994775" y="1776095"/>
            <a:ext cx="1060450" cy="914401"/>
          </a:xfrm>
          <a:prstGeom prst="triangle">
            <a:avLst/>
          </a:prstGeom>
          <a:solidFill>
            <a:srgbClr val="FFFB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God"/>
          <p:cNvSpPr/>
          <p:nvPr/>
        </p:nvSpPr>
        <p:spPr>
          <a:xfrm>
            <a:off x="9241931" y="1340167"/>
            <a:ext cx="48186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 dirty="0"/>
              <a:t>God</a:t>
            </a:r>
          </a:p>
        </p:txBody>
      </p:sp>
      <p:sp>
        <p:nvSpPr>
          <p:cNvPr id="22" name="New Creation"/>
          <p:cNvSpPr/>
          <p:nvPr/>
        </p:nvSpPr>
        <p:spPr>
          <a:xfrm>
            <a:off x="8567820" y="2774950"/>
            <a:ext cx="903289" cy="65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r>
              <a:rPr dirty="0"/>
              <a:t>New Creation</a:t>
            </a:r>
          </a:p>
        </p:txBody>
      </p:sp>
      <p:sp>
        <p:nvSpPr>
          <p:cNvPr id="23" name="Redeemed…"/>
          <p:cNvSpPr/>
          <p:nvPr/>
        </p:nvSpPr>
        <p:spPr>
          <a:xfrm>
            <a:off x="9439269" y="2762250"/>
            <a:ext cx="1162043" cy="65024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r>
              <a:rPr dirty="0"/>
              <a:t>Redeemed</a:t>
            </a:r>
            <a:endParaRPr dirty="0">
              <a:solidFill>
                <a:srgbClr val="4F81BD"/>
              </a:solidFill>
              <a:latin typeface="Arial Rounded MT Bold"/>
              <a:ea typeface="Arial Rounded MT Bold"/>
              <a:cs typeface="Arial Rounded MT Bold"/>
              <a:sym typeface="Arial Rounded MT Bold"/>
            </a:endParaRPr>
          </a:p>
          <a:p>
            <a:r>
              <a:rPr dirty="0"/>
              <a:t>Humanity</a:t>
            </a:r>
          </a:p>
        </p:txBody>
      </p:sp>
      <p:sp>
        <p:nvSpPr>
          <p:cNvPr id="24" name="7…"/>
          <p:cNvSpPr/>
          <p:nvPr/>
        </p:nvSpPr>
        <p:spPr>
          <a:xfrm>
            <a:off x="9198741" y="4429125"/>
            <a:ext cx="1478821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rPr sz="2400" dirty="0"/>
              <a:t>7</a:t>
            </a:r>
          </a:p>
          <a:p>
            <a:pPr algn="ctr">
              <a:defRPr sz="2000"/>
            </a:pPr>
            <a:r>
              <a:rPr sz="2400" dirty="0"/>
              <a:t>New Creation</a:t>
            </a:r>
          </a:p>
        </p:txBody>
      </p:sp>
    </p:spTree>
    <p:extLst>
      <p:ext uri="{BB962C8B-B14F-4D97-AF65-F5344CB8AC3E}">
        <p14:creationId xmlns:p14="http://schemas.microsoft.com/office/powerpoint/2010/main" val="252594257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FF54B-8C5B-864F-B6E9-A2E60A0E7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216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Working for eternity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8E0C8-F371-DB4A-9A7E-688935DBE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5423"/>
            <a:ext cx="10515600" cy="4320221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Work : it’s a </a:t>
            </a:r>
            <a:r>
              <a:rPr lang="en-US" b="1" i="1" dirty="0">
                <a:solidFill>
                  <a:srgbClr val="C00000"/>
                </a:solidFill>
              </a:rPr>
              <a:t>good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Work : it’s a </a:t>
            </a:r>
            <a:r>
              <a:rPr lang="en-US" b="1" i="1" dirty="0">
                <a:solidFill>
                  <a:srgbClr val="C00000"/>
                </a:solidFill>
              </a:rPr>
              <a:t>broken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Work : it’s a </a:t>
            </a:r>
            <a:r>
              <a:rPr lang="en-US" b="1" i="1" dirty="0">
                <a:solidFill>
                  <a:srgbClr val="C00000"/>
                </a:solidFill>
              </a:rPr>
              <a:t>justice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Work : it’s a </a:t>
            </a:r>
            <a:r>
              <a:rPr lang="en-US" b="1" i="1" dirty="0">
                <a:solidFill>
                  <a:srgbClr val="C00000"/>
                </a:solidFill>
              </a:rPr>
              <a:t>kingdom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Work : it’s a </a:t>
            </a:r>
            <a:r>
              <a:rPr lang="en-US" b="1" i="1" dirty="0">
                <a:solidFill>
                  <a:srgbClr val="C00000"/>
                </a:solidFill>
              </a:rPr>
              <a:t>mission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thing</a:t>
            </a:r>
            <a:br>
              <a:rPr lang="en-US" dirty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en-US" sz="3200" dirty="0">
                <a:solidFill>
                  <a:srgbClr val="C00000"/>
                </a:solidFill>
              </a:rPr>
              <a:t>Work : it’s a </a:t>
            </a:r>
            <a:r>
              <a:rPr lang="en-US" sz="3200" b="1" i="1" dirty="0">
                <a:solidFill>
                  <a:srgbClr val="C00000"/>
                </a:solidFill>
              </a:rPr>
              <a:t>glory</a:t>
            </a:r>
            <a:r>
              <a:rPr lang="en-US" sz="3200" dirty="0">
                <a:solidFill>
                  <a:srgbClr val="C00000"/>
                </a:solidFill>
              </a:rPr>
              <a:t> thing!</a:t>
            </a:r>
            <a:br>
              <a:rPr lang="en-US" dirty="0">
                <a:solidFill>
                  <a:srgbClr val="C00000"/>
                </a:solidFill>
              </a:rPr>
            </a:br>
            <a:br>
              <a:rPr lang="en-US" dirty="0"/>
            </a:br>
            <a:r>
              <a:rPr lang="en-US" dirty="0"/>
              <a:t>		</a:t>
            </a:r>
            <a:r>
              <a:rPr lang="en-US" i="1" dirty="0"/>
              <a:t>Bible Story Acts 6-7 – </a:t>
            </a:r>
            <a:r>
              <a:rPr lang="en-US" b="1" i="1" dirty="0"/>
              <a:t>Judgment and New Creation</a:t>
            </a:r>
            <a:br>
              <a:rPr lang="en-US" i="1" dirty="0"/>
            </a:br>
            <a:r>
              <a:rPr lang="en-US" i="1" dirty="0"/>
              <a:t>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00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D4A4A-992C-E714-1A67-00658EB74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6. Work : it’s a </a:t>
            </a:r>
            <a:r>
              <a:rPr lang="en-US" b="1" i="1" dirty="0">
                <a:solidFill>
                  <a:srgbClr val="C00000"/>
                </a:solidFill>
              </a:rPr>
              <a:t>glory</a:t>
            </a:r>
            <a:r>
              <a:rPr lang="en-US" dirty="0">
                <a:solidFill>
                  <a:srgbClr val="C00000"/>
                </a:solidFill>
              </a:rPr>
              <a:t> thing!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17D6C-8424-E2F7-5D3A-357280B22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 Work will be part of life in the new creation, but freed from the curse  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Gen. 5:28-29;  </a:t>
            </a:r>
            <a:r>
              <a:rPr lang="en-US" dirty="0"/>
              <a:t> Isa. 65:17-25; Rev. 22:3-5</a:t>
            </a:r>
            <a:br>
              <a:rPr lang="en-US" dirty="0"/>
            </a:b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Our work in this creation will contribute to the new creation.</a:t>
            </a:r>
            <a:br>
              <a:rPr lang="en-US" dirty="0"/>
            </a:br>
            <a:br>
              <a:rPr lang="en-US" dirty="0"/>
            </a:br>
            <a:r>
              <a:rPr lang="en-US" sz="2800" dirty="0"/>
              <a:t>Eph. 1:9-10; Col. 1:20;  </a:t>
            </a:r>
            <a:r>
              <a:rPr lang="en-US" dirty="0"/>
              <a:t>Rev. 21:24-27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73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D4A4A-992C-E714-1A67-00658EB74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6. Work : it’s a </a:t>
            </a:r>
            <a:r>
              <a:rPr lang="en-US" b="1" i="1" dirty="0">
                <a:solidFill>
                  <a:srgbClr val="C00000"/>
                </a:solidFill>
              </a:rPr>
              <a:t>glory</a:t>
            </a:r>
            <a:r>
              <a:rPr lang="en-US" dirty="0">
                <a:solidFill>
                  <a:srgbClr val="C00000"/>
                </a:solidFill>
              </a:rPr>
              <a:t> thing!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17D6C-8424-E2F7-5D3A-357280B22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dirty="0"/>
              <a:t>Our work in this creation has meaning and purpose because of the  hope of new creation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1 Cor. 15: 58;  Rom. 8:18-25; Col. 3:23 – 4:1</a:t>
            </a:r>
            <a:br>
              <a:rPr lang="en-US" sz="2800" dirty="0"/>
            </a:br>
            <a:endParaRPr lang="en-US" sz="2800" dirty="0"/>
          </a:p>
          <a:p>
            <a:pPr marL="514350" indent="-514350">
              <a:buFont typeface="+mj-lt"/>
              <a:buAutoNum type="arabicPeriod" startAt="3"/>
            </a:pPr>
            <a:r>
              <a:rPr lang="en-US" dirty="0"/>
              <a:t>Our work in this creation is governed, ethically, by the values of the new creation.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Eph. 6:5-9; Col. 3:23 – 4:1;  2 Thess. 3:6-13; Rev. 21:27</a:t>
            </a:r>
            <a:endParaRPr lang="en-US" sz="2800" dirty="0"/>
          </a:p>
          <a:p>
            <a:pPr marL="0" indent="0">
              <a:buNone/>
            </a:pP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03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274</Words>
  <Application>Microsoft Macintosh PowerPoint</Application>
  <PresentationFormat>Widescreen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Arial Rounded MT Bold</vt:lpstr>
      <vt:lpstr>Calibri</vt:lpstr>
      <vt:lpstr>Calibri Light</vt:lpstr>
      <vt:lpstr>Office Theme</vt:lpstr>
      <vt:lpstr>Who or What Are You  Working for? </vt:lpstr>
      <vt:lpstr> </vt:lpstr>
      <vt:lpstr>Working for eternity</vt:lpstr>
      <vt:lpstr>6. Work : it’s a glory thing!</vt:lpstr>
      <vt:lpstr>6. Work : it’s a glory thing!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5</cp:revision>
  <dcterms:created xsi:type="dcterms:W3CDTF">2026-09-08T15:13:29Z</dcterms:created>
  <dcterms:modified xsi:type="dcterms:W3CDTF">2026-09-08T16:19:18Z</dcterms:modified>
</cp:coreProperties>
</file>