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15" r:id="rId2"/>
    <p:sldId id="257" r:id="rId3"/>
    <p:sldId id="258" r:id="rId4"/>
    <p:sldId id="260" r:id="rId5"/>
    <p:sldId id="286" r:id="rId6"/>
    <p:sldId id="277" r:id="rId7"/>
    <p:sldId id="261" r:id="rId8"/>
    <p:sldId id="278" r:id="rId9"/>
    <p:sldId id="262" r:id="rId10"/>
    <p:sldId id="267" r:id="rId11"/>
    <p:sldId id="279" r:id="rId12"/>
    <p:sldId id="263" r:id="rId13"/>
    <p:sldId id="280" r:id="rId14"/>
    <p:sldId id="264" r:id="rId15"/>
    <p:sldId id="281" r:id="rId16"/>
    <p:sldId id="265" r:id="rId17"/>
    <p:sldId id="282" r:id="rId18"/>
    <p:sldId id="266" r:id="rId19"/>
    <p:sldId id="283" r:id="rId20"/>
    <p:sldId id="268" r:id="rId21"/>
    <p:sldId id="312" r:id="rId22"/>
    <p:sldId id="269" r:id="rId23"/>
    <p:sldId id="284" r:id="rId24"/>
    <p:sldId id="317" r:id="rId25"/>
    <p:sldId id="316" r:id="rId26"/>
    <p:sldId id="270" r:id="rId27"/>
    <p:sldId id="271" r:id="rId28"/>
    <p:sldId id="272" r:id="rId29"/>
    <p:sldId id="273" r:id="rId30"/>
    <p:sldId id="274" r:id="rId31"/>
    <p:sldId id="275" r:id="rId32"/>
    <p:sldId id="285" r:id="rId33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3"/>
    <p:restoredTop sz="93770"/>
  </p:normalViewPr>
  <p:slideViewPr>
    <p:cSldViewPr snapToGrid="0" snapToObjects="1">
      <p:cViewPr varScale="1">
        <p:scale>
          <a:sx n="101" d="100"/>
          <a:sy n="101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3" d="100"/>
        <a:sy n="83" d="100"/>
      </p:scale>
      <p:origin x="0" y="66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" name="Shape 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774821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40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Text"/>
          <p:cNvSpPr>
            <a:spLocks noGrp="1"/>
          </p:cNvSpPr>
          <p:nvPr>
            <p:ph type="title"/>
          </p:nvPr>
        </p:nvSpPr>
        <p:spPr>
          <a:xfrm>
            <a:off x="628650" y="1131093"/>
            <a:ext cx="7886700" cy="994174"/>
          </a:xfrm>
          <a:prstGeom prst="rect">
            <a:avLst/>
          </a:prstGeom>
        </p:spPr>
        <p:txBody>
          <a:bodyPr lIns="34289" tIns="34289" rIns="34289" bIns="34289">
            <a:normAutofit/>
          </a:bodyPr>
          <a:lstStyle>
            <a:lvl1pPr algn="l" defTabSz="914400">
              <a:lnSpc>
                <a:spcPct val="90000"/>
              </a:lnSpc>
            </a:lvl1pPr>
          </a:lstStyle>
          <a:p>
            <a:r>
              <a:t>Title Text</a:t>
            </a:r>
          </a:p>
        </p:txBody>
      </p:sp>
      <p:sp>
        <p:nvSpPr>
          <p:cNvPr id="19" name="Body Level One…"/>
          <p:cNvSpPr>
            <a:spLocks noGrp="1"/>
          </p:cNvSpPr>
          <p:nvPr>
            <p:ph type="body" idx="1"/>
          </p:nvPr>
        </p:nvSpPr>
        <p:spPr>
          <a:xfrm>
            <a:off x="628650" y="2226468"/>
            <a:ext cx="7886700" cy="3263505"/>
          </a:xfrm>
          <a:prstGeom prst="rect">
            <a:avLst/>
          </a:prstGeom>
        </p:spPr>
        <p:txBody>
          <a:bodyPr lIns="34289" tIns="34289" rIns="34289" bIns="34289">
            <a:normAutofit/>
          </a:bodyPr>
          <a:lstStyle>
            <a:lvl1pPr marL="228600" indent="-228600" defTabSz="914400">
              <a:lnSpc>
                <a:spcPct val="90000"/>
              </a:lnSpc>
              <a:spcBef>
                <a:spcPts val="1000"/>
              </a:spcBef>
              <a:buChar char="•"/>
              <a:defRPr sz="2800"/>
            </a:lvl1pPr>
            <a:lvl2pPr marL="723900" indent="-266700" defTabSz="914400">
              <a:lnSpc>
                <a:spcPct val="90000"/>
              </a:lnSpc>
              <a:spcBef>
                <a:spcPts val="1000"/>
              </a:spcBef>
              <a:buChar char="•"/>
              <a:defRPr sz="2800"/>
            </a:lvl2pPr>
            <a:lvl3pPr marL="1234439" indent="-320039" defTabSz="914400">
              <a:lnSpc>
                <a:spcPct val="90000"/>
              </a:lnSpc>
              <a:spcBef>
                <a:spcPts val="1000"/>
              </a:spcBef>
              <a:defRPr sz="2800"/>
            </a:lvl3pPr>
            <a:lvl4pPr marL="17272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/>
            </a:lvl4pPr>
            <a:lvl5pPr marL="2184400" indent="-355600" defTabSz="914400">
              <a:lnSpc>
                <a:spcPct val="90000"/>
              </a:lnSpc>
              <a:spcBef>
                <a:spcPts val="1000"/>
              </a:spcBef>
              <a:buChar char="•"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sz="quarter" idx="2"/>
          </p:nvPr>
        </p:nvSpPr>
        <p:spPr>
          <a:xfrm>
            <a:off x="8279586" y="5638244"/>
            <a:ext cx="235765" cy="246381"/>
          </a:xfrm>
          <a:prstGeom prst="rect">
            <a:avLst/>
          </a:prstGeom>
        </p:spPr>
        <p:txBody>
          <a:bodyPr lIns="34289" tIns="34289" rIns="34289" bIns="34289"/>
          <a:lstStyle>
            <a:lvl1pPr defTabSz="914400">
              <a:defRPr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457200" y="92074"/>
            <a:ext cx="82296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/>
          <a:lstStyle>
            <a:lvl2pPr>
              <a:buChar char="–"/>
            </a:lvl2pPr>
            <a:lvl3pPr>
              <a:buChar char="•"/>
            </a:lvl3pPr>
            <a:lvl4pPr>
              <a:buChar char="–"/>
            </a:lvl4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8428176" y="6404292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2286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4572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6858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9144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1430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3716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6002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4572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4572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4572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4572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235200" marR="0" indent="-406400" algn="l" defTabSz="4572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92400" marR="0" indent="-406400" algn="l" defTabSz="4572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49600" marR="0" indent="-406400" algn="l" defTabSz="4572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606800" marR="0" indent="-406400" algn="l" defTabSz="4572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64000" marR="0" indent="-406400" algn="l" defTabSz="4572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2286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4572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6858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9144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1430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3716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6002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he Bible’s Big Story  Foundation for Hope…"/>
          <p:cNvSpPr>
            <a:spLocks noGrp="1"/>
          </p:cNvSpPr>
          <p:nvPr>
            <p:ph type="title" idx="4294967295"/>
          </p:nvPr>
        </p:nvSpPr>
        <p:spPr>
          <a:xfrm>
            <a:off x="671512" y="928255"/>
            <a:ext cx="7799388" cy="3592374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06908">
              <a:defRPr sz="3916">
                <a:solidFill>
                  <a:srgbClr val="C01900"/>
                </a:solidFill>
              </a:defRPr>
            </a:pPr>
            <a:r>
              <a:rPr lang="en-GB" dirty="0"/>
              <a:t>One Bible : One Story</a:t>
            </a:r>
            <a:br>
              <a:rPr lang="en-GB" sz="5400" dirty="0"/>
            </a:br>
            <a:r>
              <a:rPr lang="en-GB" dirty="0">
                <a:solidFill>
                  <a:schemeClr val="tx1"/>
                </a:solidFill>
              </a:rPr>
              <a:t>What Story Are You Living In?</a:t>
            </a:r>
            <a:br>
              <a:rPr sz="3600" dirty="0">
                <a:solidFill>
                  <a:schemeClr val="tx1"/>
                </a:solidFill>
              </a:rPr>
            </a:br>
            <a:r>
              <a:rPr lang="en-GB" sz="3559" dirty="0">
                <a:solidFill>
                  <a:srgbClr val="000000"/>
                </a:solidFill>
              </a:rPr>
              <a:t> </a:t>
            </a:r>
            <a:endParaRPr dirty="0"/>
          </a:p>
        </p:txBody>
      </p:sp>
      <p:sp>
        <p:nvSpPr>
          <p:cNvPr id="30" name="Chris Wright"/>
          <p:cNvSpPr>
            <a:spLocks noGrp="1"/>
          </p:cNvSpPr>
          <p:nvPr>
            <p:ph type="body" sz="quarter" idx="4294967295"/>
          </p:nvPr>
        </p:nvSpPr>
        <p:spPr>
          <a:xfrm>
            <a:off x="1370806" y="4841697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None/>
              <a:defRPr>
                <a:solidFill>
                  <a:srgbClr val="898989"/>
                </a:solidFill>
              </a:defRPr>
            </a:lvl1pPr>
          </a:lstStyle>
          <a:p>
            <a:r>
              <a:rPr lang="en-GB">
                <a:solidFill>
                  <a:schemeClr val="tx1"/>
                </a:solidFill>
              </a:rPr>
              <a:t>Chris </a:t>
            </a:r>
            <a:r>
              <a:rPr lang="en-GB" dirty="0">
                <a:solidFill>
                  <a:schemeClr val="tx1"/>
                </a:solidFill>
              </a:rPr>
              <a:t>Wright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7963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What do you think the Bible is?"/>
          <p:cNvSpPr>
            <a:spLocks noGrp="1"/>
          </p:cNvSpPr>
          <p:nvPr>
            <p:ph type="title" idx="4294967295"/>
          </p:nvPr>
        </p:nvSpPr>
        <p:spPr>
          <a:xfrm>
            <a:off x="457200" y="35083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291465" indent="-291465" defTabSz="388620">
              <a:spcBef>
                <a:spcPts val="800"/>
              </a:spcBef>
              <a:defRPr sz="3400">
                <a:solidFill>
                  <a:srgbClr val="FF2600"/>
                </a:solidFill>
              </a:defRPr>
            </a:pPr>
            <a:r>
              <a:rPr sz="4000" b="1" dirty="0">
                <a:solidFill>
                  <a:srgbClr val="C00000"/>
                </a:solidFill>
              </a:rPr>
              <a:t>What do you think the Bible is?</a:t>
            </a:r>
            <a:br>
              <a:rPr dirty="0">
                <a:solidFill>
                  <a:srgbClr val="C00000"/>
                </a:solidFill>
              </a:rPr>
            </a:br>
            <a:endParaRPr dirty="0">
              <a:solidFill>
                <a:srgbClr val="C00000"/>
              </a:solidFill>
            </a:endParaRPr>
          </a:p>
        </p:txBody>
      </p:sp>
      <p:sp>
        <p:nvSpPr>
          <p:cNvPr id="33" name="The Bible is not just….…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SzTx/>
              <a:buNone/>
              <a:defRPr>
                <a:solidFill>
                  <a:srgbClr val="FF2600"/>
                </a:solidFill>
              </a:defRPr>
            </a:pPr>
            <a:r>
              <a:rPr dirty="0"/>
              <a:t>The Bible is not just….</a:t>
            </a:r>
          </a:p>
          <a:p>
            <a:pPr marL="440871" lvl="1" indent="0">
              <a:lnSpc>
                <a:spcPct val="90000"/>
              </a:lnSpc>
              <a:buChar char="•"/>
            </a:pPr>
            <a:r>
              <a:rPr dirty="0"/>
              <a:t>A book full of </a:t>
            </a:r>
            <a:r>
              <a:rPr lang="en-GB" dirty="0"/>
              <a:t>promises</a:t>
            </a:r>
            <a:endParaRPr dirty="0"/>
          </a:p>
          <a:p>
            <a:pPr marL="440871" lvl="1" indent="0">
              <a:lnSpc>
                <a:spcPct val="90000"/>
              </a:lnSpc>
              <a:buChar char="•"/>
            </a:pPr>
            <a:r>
              <a:rPr dirty="0"/>
              <a:t>A book full of </a:t>
            </a:r>
            <a:r>
              <a:rPr lang="en-GB" dirty="0"/>
              <a:t>doctrines</a:t>
            </a:r>
            <a:endParaRPr dirty="0"/>
          </a:p>
          <a:p>
            <a:pPr marL="440871" lvl="1" indent="0">
              <a:lnSpc>
                <a:spcPct val="90000"/>
              </a:lnSpc>
              <a:buChar char="•"/>
            </a:pPr>
            <a:r>
              <a:rPr dirty="0"/>
              <a:t>A book full of rules</a:t>
            </a:r>
            <a:endParaRPr lang="en-GB" dirty="0"/>
          </a:p>
          <a:p>
            <a:pPr marL="440871" lvl="1" indent="0">
              <a:lnSpc>
                <a:spcPct val="90000"/>
              </a:lnSpc>
              <a:buChar char="•"/>
            </a:pPr>
            <a:r>
              <a:rPr lang="en-GB" dirty="0"/>
              <a:t>A book full of history</a:t>
            </a:r>
            <a:endParaRPr dirty="0"/>
          </a:p>
          <a:p>
            <a:pPr marL="0" indent="0">
              <a:lnSpc>
                <a:spcPct val="90000"/>
              </a:lnSpc>
              <a:buSzTx/>
              <a:buNone/>
              <a:defRPr>
                <a:solidFill>
                  <a:srgbClr val="FF2600"/>
                </a:solidFill>
              </a:defRPr>
            </a:pPr>
            <a:r>
              <a:rPr dirty="0"/>
              <a:t>The Bible is fundamentally a story -  or rather</a:t>
            </a:r>
          </a:p>
          <a:p>
            <a:pPr marL="440871" lvl="1" indent="0">
              <a:lnSpc>
                <a:spcPct val="90000"/>
              </a:lnSpc>
              <a:buChar char="•"/>
              <a:defRPr b="1"/>
            </a:pPr>
            <a:r>
              <a:rPr dirty="0"/>
              <a:t>THE STORY </a:t>
            </a:r>
            <a:r>
              <a:rPr b="0" dirty="0"/>
              <a:t>– The grand narrative of the universe</a:t>
            </a:r>
          </a:p>
          <a:p>
            <a:pPr marL="440871" lvl="1" indent="0">
              <a:lnSpc>
                <a:spcPct val="90000"/>
              </a:lnSpc>
              <a:buChar char="•"/>
            </a:pPr>
            <a:r>
              <a:rPr dirty="0"/>
              <a:t>It is a </a:t>
            </a:r>
            <a:r>
              <a:rPr b="1" dirty="0"/>
              <a:t>DRAMA</a:t>
            </a:r>
            <a:r>
              <a:rPr dirty="0"/>
              <a:t> in </a:t>
            </a:r>
            <a:r>
              <a:rPr b="1" dirty="0"/>
              <a:t>SEVEN ACTS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2693987" y="2209800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9" name="Arrow"/>
          <p:cNvSpPr/>
          <p:nvPr/>
        </p:nvSpPr>
        <p:spPr>
          <a:xfrm>
            <a:off x="5258571" y="2209800"/>
            <a:ext cx="1177919" cy="485775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riangle"/>
          <p:cNvSpPr/>
          <p:nvPr/>
        </p:nvSpPr>
        <p:spPr>
          <a:xfrm>
            <a:off x="7470775" y="1776094"/>
            <a:ext cx="1060450" cy="914401"/>
          </a:xfrm>
          <a:prstGeom prst="triangle">
            <a:avLst/>
          </a:prstGeom>
          <a:solidFill>
            <a:srgbClr val="FFFB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Rectangle"/>
          <p:cNvSpPr/>
          <p:nvPr/>
        </p:nvSpPr>
        <p:spPr>
          <a:xfrm rot="5400000">
            <a:off x="4509293" y="1694656"/>
            <a:ext cx="285751" cy="893763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"/>
          <p:cNvSpPr/>
          <p:nvPr/>
        </p:nvSpPr>
        <p:spPr>
          <a:xfrm rot="10800000">
            <a:off x="4518025" y="1628775"/>
            <a:ext cx="285751" cy="1533525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2468562" y="4429125"/>
            <a:ext cx="1158849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rPr dirty="0"/>
              <a:t>3</a:t>
            </a:r>
          </a:p>
          <a:p>
            <a:pPr algn="ctr">
              <a:defRPr sz="2000"/>
            </a:pPr>
            <a:r>
              <a:rPr dirty="0"/>
              <a:t>God’s People BC</a:t>
            </a:r>
          </a:p>
        </p:txBody>
      </p:sp>
      <p:sp>
        <p:nvSpPr>
          <p:cNvPr id="49" name="God"/>
          <p:cNvSpPr/>
          <p:nvPr/>
        </p:nvSpPr>
        <p:spPr>
          <a:xfrm>
            <a:off x="7717930" y="1340167"/>
            <a:ext cx="56614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God</a:t>
            </a:r>
          </a:p>
        </p:txBody>
      </p:sp>
      <p:sp>
        <p:nvSpPr>
          <p:cNvPr id="50" name="New Creation"/>
          <p:cNvSpPr/>
          <p:nvPr/>
        </p:nvSpPr>
        <p:spPr>
          <a:xfrm>
            <a:off x="7043819" y="2774950"/>
            <a:ext cx="903289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New Creation</a:t>
            </a:r>
          </a:p>
        </p:txBody>
      </p:sp>
      <p:sp>
        <p:nvSpPr>
          <p:cNvPr id="51" name="Redeemed…"/>
          <p:cNvSpPr/>
          <p:nvPr/>
        </p:nvSpPr>
        <p:spPr>
          <a:xfrm>
            <a:off x="7915268" y="2762250"/>
            <a:ext cx="1162043" cy="6502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t>Redeemed</a:t>
            </a:r>
            <a:endParaRPr>
              <a:solidFill>
                <a:srgbClr val="4F81BD"/>
              </a:solidFill>
              <a:latin typeface="Arial Rounded MT Bold"/>
              <a:ea typeface="Arial Rounded MT Bold"/>
              <a:cs typeface="Arial Rounded MT Bold"/>
              <a:sym typeface="Arial Rounded MT Bold"/>
            </a:endParaRPr>
          </a:p>
          <a:p>
            <a:r>
              <a:t>Humanity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  <p:sp>
        <p:nvSpPr>
          <p:cNvPr id="53" name="4…"/>
          <p:cNvSpPr/>
          <p:nvPr/>
        </p:nvSpPr>
        <p:spPr>
          <a:xfrm>
            <a:off x="3874715" y="4429125"/>
            <a:ext cx="1394570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4</a:t>
            </a:r>
          </a:p>
          <a:p>
            <a:pPr algn="ctr">
              <a:defRPr sz="2000"/>
            </a:pPr>
            <a:r>
              <a:t>Christ and Gospel</a:t>
            </a:r>
          </a:p>
        </p:txBody>
      </p:sp>
      <p:sp>
        <p:nvSpPr>
          <p:cNvPr id="54" name="5…"/>
          <p:cNvSpPr/>
          <p:nvPr/>
        </p:nvSpPr>
        <p:spPr>
          <a:xfrm>
            <a:off x="5183958" y="4429125"/>
            <a:ext cx="1327144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5</a:t>
            </a:r>
          </a:p>
          <a:p>
            <a:pPr algn="ctr">
              <a:defRPr sz="2000"/>
            </a:pPr>
            <a:r>
              <a:t>God’s People AD</a:t>
            </a:r>
          </a:p>
        </p:txBody>
      </p:sp>
      <p:sp>
        <p:nvSpPr>
          <p:cNvPr id="55" name="7…"/>
          <p:cNvSpPr/>
          <p:nvPr/>
        </p:nvSpPr>
        <p:spPr>
          <a:xfrm>
            <a:off x="7500080" y="4429125"/>
            <a:ext cx="1478821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7</a:t>
            </a:r>
          </a:p>
          <a:p>
            <a:pPr algn="ctr">
              <a:defRPr sz="2000"/>
            </a:pPr>
            <a:r>
              <a:t>New Creation</a:t>
            </a:r>
          </a:p>
        </p:txBody>
      </p:sp>
      <p:pic>
        <p:nvPicPr>
          <p:cNvPr id="56" name="Tick (judgment).jpeg" descr="Tick (judgment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650" y="1862137"/>
            <a:ext cx="1054100" cy="1066801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6…"/>
          <p:cNvSpPr/>
          <p:nvPr/>
        </p:nvSpPr>
        <p:spPr>
          <a:xfrm>
            <a:off x="6591285" y="4352538"/>
            <a:ext cx="102752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/>
            <a:r>
              <a:rPr dirty="0"/>
              <a:t>6</a:t>
            </a:r>
          </a:p>
          <a:p>
            <a:pPr algn="ctr"/>
            <a:r>
              <a:rPr lang="en-GB" dirty="0"/>
              <a:t>Final</a:t>
            </a:r>
          </a:p>
          <a:p>
            <a:pPr algn="ctr"/>
            <a:r>
              <a:rPr dirty="0"/>
              <a:t>Judgment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he great Bible story Act 1 - Creation"/>
          <p:cNvSpPr>
            <a:spLocks noGrp="1"/>
          </p:cNvSpPr>
          <p:nvPr>
            <p:ph type="title" idx="4294967295"/>
          </p:nvPr>
        </p:nvSpPr>
        <p:spPr>
          <a:xfrm>
            <a:off x="215900" y="2873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429768">
              <a:defRPr sz="3384" i="1"/>
            </a:pPr>
            <a:r>
              <a:rPr dirty="0"/>
              <a:t>The great Bible story</a:t>
            </a:r>
            <a:br>
              <a:rPr dirty="0"/>
            </a:br>
            <a:r>
              <a:rPr dirty="0">
                <a:solidFill>
                  <a:srgbClr val="CA2733"/>
                </a:solidFill>
              </a:rPr>
              <a:t>Act 1 - Creation</a:t>
            </a:r>
          </a:p>
        </p:txBody>
      </p:sp>
      <p:sp>
        <p:nvSpPr>
          <p:cNvPr id="64" name="Body"/>
          <p:cNvSpPr>
            <a:spLocks noGrp="1"/>
          </p:cNvSpPr>
          <p:nvPr>
            <p:ph type="body" idx="4294967295"/>
          </p:nvPr>
        </p:nvSpPr>
        <p:spPr>
          <a:xfrm>
            <a:off x="762000" y="1752600"/>
            <a:ext cx="7772400" cy="4916488"/>
          </a:xfrm>
          <a:prstGeom prst="rect">
            <a:avLst/>
          </a:prstGeom>
          <a:ln w="9525">
            <a:solidFill>
              <a:srgbClr val="FFFFFF"/>
            </a:solidFill>
          </a:ln>
        </p:spPr>
        <p:txBody>
          <a:bodyPr>
            <a:normAutofit/>
          </a:bodyPr>
          <a:lstStyle/>
          <a:p>
            <a:pPr>
              <a:buChar char="•"/>
            </a:pPr>
            <a:endParaRPr dirty="0"/>
          </a:p>
        </p:txBody>
      </p:sp>
      <p:sp>
        <p:nvSpPr>
          <p:cNvPr id="65" name="Triangle"/>
          <p:cNvSpPr/>
          <p:nvPr/>
        </p:nvSpPr>
        <p:spPr>
          <a:xfrm>
            <a:off x="2133600" y="2514600"/>
            <a:ext cx="4800600" cy="3200400"/>
          </a:xfrm>
          <a:prstGeom prst="triangle">
            <a:avLst/>
          </a:prstGeom>
          <a:ln w="38100">
            <a:solidFill>
              <a:srgbClr val="008000"/>
            </a:solidFill>
          </a:ln>
        </p:spPr>
        <p:txBody>
          <a:bodyPr lIns="45719" rIns="45719" anchor="ctr"/>
          <a:lstStyle/>
          <a:p>
            <a:pPr>
              <a:defRPr sz="2400">
                <a:latin typeface="Times"/>
                <a:ea typeface="Times"/>
                <a:cs typeface="Times"/>
                <a:sym typeface="Times"/>
              </a:defRPr>
            </a:pPr>
            <a:endParaRPr/>
          </a:p>
        </p:txBody>
      </p:sp>
      <p:sp>
        <p:nvSpPr>
          <p:cNvPr id="66" name="God"/>
          <p:cNvSpPr/>
          <p:nvPr/>
        </p:nvSpPr>
        <p:spPr>
          <a:xfrm>
            <a:off x="4052887" y="1900237"/>
            <a:ext cx="913568" cy="586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900"/>
              </a:spcBef>
              <a:defRPr sz="3200" b="1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God</a:t>
            </a:r>
          </a:p>
        </p:txBody>
      </p:sp>
      <p:sp>
        <p:nvSpPr>
          <p:cNvPr id="67" name="Humanity…"/>
          <p:cNvSpPr/>
          <p:nvPr/>
        </p:nvSpPr>
        <p:spPr>
          <a:xfrm>
            <a:off x="914399" y="5715000"/>
            <a:ext cx="2098890" cy="58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200" b="1"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Humanity</a:t>
            </a:r>
            <a:endParaRPr sz="2400" dirty="0"/>
          </a:p>
        </p:txBody>
      </p:sp>
      <p:sp>
        <p:nvSpPr>
          <p:cNvPr id="68" name="The Earth curse"/>
          <p:cNvSpPr/>
          <p:nvPr/>
        </p:nvSpPr>
        <p:spPr>
          <a:xfrm>
            <a:off x="6218323" y="5805487"/>
            <a:ext cx="2079454" cy="58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spcBef>
                <a:spcPts val="1900"/>
              </a:spcBef>
              <a:defRPr sz="3200" b="1">
                <a:effectLst>
                  <a:outerShdw blurRad="12700" dist="25400" dir="2700000" rotWithShape="0">
                    <a:srgbClr val="DDDDDD"/>
                  </a:outerShdw>
                </a:effectLst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The Earth</a:t>
            </a:r>
            <a:endParaRPr sz="2400" b="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BFB3-D7C7-7244-910E-F3BB8CAF6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63965"/>
            <a:ext cx="7886700" cy="994174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The great Bible story</a:t>
            </a:r>
            <a:br>
              <a:rPr lang="en-US" dirty="0">
                <a:ea typeface="+mj-ea"/>
                <a:cs typeface="+mj-cs"/>
              </a:rPr>
            </a:br>
            <a:r>
              <a:rPr lang="en-US" dirty="0">
                <a:solidFill>
                  <a:srgbClr val="CA2733"/>
                </a:solidFill>
                <a:ea typeface="+mj-ea"/>
                <a:cs typeface="+mj-cs"/>
              </a:rPr>
              <a:t>Act 1 - Creation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152FAE6-503A-A443-980B-22E054A55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God</a:t>
            </a:r>
            <a:r>
              <a:rPr lang="en-US" altLang="en-US" dirty="0">
                <a:ea typeface="ＭＳ Ｐゴシック" panose="020B0600070205080204" pitchFamily="34" charset="-128"/>
              </a:rPr>
              <a:t> – One, living, good, sovereign, Creator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Humanity</a:t>
            </a:r>
            <a:r>
              <a:rPr lang="en-US" altLang="en-US" dirty="0">
                <a:ea typeface="ＭＳ Ｐゴシック" panose="020B0600070205080204" pitchFamily="34" charset="-128"/>
              </a:rPr>
              <a:t> – Image of God: to rule and to serve within God’s creation</a:t>
            </a: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Earth</a:t>
            </a:r>
            <a:r>
              <a:rPr lang="en-US" altLang="en-US" dirty="0">
                <a:ea typeface="ＭＳ Ｐゴシック" panose="020B0600070205080204" pitchFamily="34" charset="-128"/>
              </a:rPr>
              <a:t> – Belongs to God; entrusted to us</a:t>
            </a:r>
          </a:p>
          <a:p>
            <a:pPr lvl="2" eaLnBrk="1" hangingPunct="1"/>
            <a:r>
              <a:rPr lang="en-US" altLang="en-US" dirty="0">
                <a:ea typeface="ＭＳ Ｐゴシック" panose="020B0600070205080204" pitchFamily="34" charset="-128"/>
              </a:rPr>
              <a:t>Work, rest, produce, sharing, ecology, economy, etc. </a:t>
            </a:r>
          </a:p>
          <a:p>
            <a:pPr lvl="1"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12733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</p:spTree>
    <p:extLst>
      <p:ext uri="{BB962C8B-B14F-4D97-AF65-F5344CB8AC3E}">
        <p14:creationId xmlns:p14="http://schemas.microsoft.com/office/powerpoint/2010/main" val="20937788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dvAuto="0"/>
      <p:bldP spid="36" grpId="0" animBg="1" advAuto="0"/>
      <p:bldP spid="38" grpId="0" animBg="1" advAuto="0"/>
      <p:bldP spid="43" grpId="0" animBg="1" advAuto="0"/>
      <p:bldP spid="44" grpId="0" animBg="1" advAuto="0"/>
      <p:bldP spid="45" grpId="0" animBg="1" advAuto="0"/>
      <p:bldP spid="46" grpId="0" animBg="1" advAuto="0"/>
      <p:bldP spid="47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he great Bible story Act 2 - Fall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388620">
              <a:defRPr sz="3400"/>
            </a:pPr>
            <a:r>
              <a:rPr sz="4000" dirty="0"/>
              <a:t>The great Bible story</a:t>
            </a:r>
            <a:br>
              <a:rPr dirty="0"/>
            </a:br>
            <a:r>
              <a:rPr dirty="0">
                <a:solidFill>
                  <a:srgbClr val="CA2733"/>
                </a:solidFill>
              </a:rPr>
              <a:t>Act 2 - Fall</a:t>
            </a:r>
          </a:p>
        </p:txBody>
      </p:sp>
      <p:sp>
        <p:nvSpPr>
          <p:cNvPr id="71" name="Corruption of every area of created life -  physical, intellectual, spiritual, social…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</a:pPr>
            <a:r>
              <a:rPr dirty="0"/>
              <a:t>Corruption of every area of created life -  </a:t>
            </a:r>
            <a:r>
              <a:rPr lang="en-GB" dirty="0"/>
              <a:t>spiritual, intellectual, </a:t>
            </a:r>
            <a:r>
              <a:rPr dirty="0"/>
              <a:t>physical, social</a:t>
            </a:r>
          </a:p>
          <a:p>
            <a:pPr>
              <a:buChar char="•"/>
            </a:pPr>
            <a:r>
              <a:rPr dirty="0"/>
              <a:t>Brokenness – at every level</a:t>
            </a:r>
          </a:p>
          <a:p>
            <a:pPr marL="1143000" lvl="2" indent="-228600">
              <a:spcBef>
                <a:spcPts val="0"/>
              </a:spcBef>
              <a:defRPr sz="2400"/>
            </a:pPr>
            <a:r>
              <a:rPr dirty="0"/>
              <a:t>Individual</a:t>
            </a:r>
          </a:p>
          <a:p>
            <a:pPr marL="1143000" lvl="2" indent="-228600">
              <a:spcBef>
                <a:spcPts val="0"/>
              </a:spcBef>
              <a:defRPr sz="2400"/>
            </a:pPr>
            <a:r>
              <a:rPr dirty="0"/>
              <a:t>Society</a:t>
            </a:r>
          </a:p>
          <a:p>
            <a:pPr marL="1143000" lvl="2" indent="-228600">
              <a:spcBef>
                <a:spcPts val="0"/>
              </a:spcBef>
              <a:defRPr sz="2400"/>
            </a:pPr>
            <a:r>
              <a:rPr dirty="0"/>
              <a:t>Creation</a:t>
            </a:r>
          </a:p>
          <a:p>
            <a:pPr>
              <a:buChar char="•"/>
            </a:pPr>
            <a:r>
              <a:rPr dirty="0"/>
              <a:t>The Bible’s radical and comprehensive diagnosis of sin.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2693987" y="2209800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2468562" y="4429125"/>
            <a:ext cx="1158849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3</a:t>
            </a:r>
          </a:p>
          <a:p>
            <a:pPr algn="ctr">
              <a:defRPr sz="2000"/>
            </a:pPr>
            <a:r>
              <a:t>God’s People BC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</p:spTree>
    <p:extLst>
      <p:ext uri="{BB962C8B-B14F-4D97-AF65-F5344CB8AC3E}">
        <p14:creationId xmlns:p14="http://schemas.microsoft.com/office/powerpoint/2010/main" val="75172138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dvAuto="0"/>
      <p:bldP spid="36" grpId="0" animBg="1" advAuto="0"/>
      <p:bldP spid="37" grpId="0" animBg="1" advAuto="0"/>
      <p:bldP spid="38" grpId="0" animBg="1" advAuto="0"/>
      <p:bldP spid="43" grpId="0" animBg="1" advAuto="0"/>
      <p:bldP spid="44" grpId="0" animBg="1" advAuto="0"/>
      <p:bldP spid="45" grpId="0" animBg="1" advAuto="0"/>
      <p:bldP spid="46" grpId="0" animBg="1" advAuto="0"/>
      <p:bldP spid="47" grpId="0" animBg="1" advAuto="0"/>
      <p:bldP spid="48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he great Bible story Act 3 – O.T. Promise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429768">
              <a:defRPr sz="3384"/>
            </a:pPr>
            <a:r>
              <a:rPr sz="4000" dirty="0"/>
              <a:t>The great Bible story</a:t>
            </a:r>
            <a:br>
              <a:rPr sz="4000" dirty="0"/>
            </a:br>
            <a:r>
              <a:rPr dirty="0">
                <a:solidFill>
                  <a:srgbClr val="CA2733"/>
                </a:solidFill>
              </a:rPr>
              <a:t>Act 3 – O.T. Promise</a:t>
            </a:r>
          </a:p>
        </p:txBody>
      </p:sp>
      <p:sp>
        <p:nvSpPr>
          <p:cNvPr id="74" name="Body"/>
          <p:cNvSpPr>
            <a:spLocks noGrp="1"/>
          </p:cNvSpPr>
          <p:nvPr>
            <p:ph type="body" idx="4294967295"/>
          </p:nvPr>
        </p:nvSpPr>
        <p:spPr>
          <a:xfrm>
            <a:off x="838200" y="1670050"/>
            <a:ext cx="7772400" cy="473075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  <a:defRPr>
                <a:latin typeface="Tahoma"/>
                <a:ea typeface="Tahoma"/>
                <a:cs typeface="Tahoma"/>
                <a:sym typeface="Tahoma"/>
              </a:defRPr>
            </a:pPr>
            <a:endParaRPr dirty="0"/>
          </a:p>
        </p:txBody>
      </p:sp>
      <p:sp>
        <p:nvSpPr>
          <p:cNvPr id="75" name="Triangle"/>
          <p:cNvSpPr/>
          <p:nvPr/>
        </p:nvSpPr>
        <p:spPr>
          <a:xfrm>
            <a:off x="2133600" y="2514600"/>
            <a:ext cx="4800600" cy="3200400"/>
          </a:xfrm>
          <a:prstGeom prst="triangle">
            <a:avLst/>
          </a:prstGeom>
          <a:ln w="38100">
            <a:solidFill>
              <a:srgbClr val="0080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6" name="God"/>
          <p:cNvSpPr/>
          <p:nvPr/>
        </p:nvSpPr>
        <p:spPr>
          <a:xfrm>
            <a:off x="4289425" y="1897062"/>
            <a:ext cx="641559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God</a:t>
            </a:r>
          </a:p>
        </p:txBody>
      </p:sp>
      <p:sp>
        <p:nvSpPr>
          <p:cNvPr id="77" name="All nations"/>
          <p:cNvSpPr/>
          <p:nvPr/>
        </p:nvSpPr>
        <p:spPr>
          <a:xfrm>
            <a:off x="1431925" y="5745162"/>
            <a:ext cx="1590636" cy="82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All nations</a:t>
            </a:r>
          </a:p>
        </p:txBody>
      </p:sp>
      <p:sp>
        <p:nvSpPr>
          <p:cNvPr id="78" name="The Earth"/>
          <p:cNvSpPr/>
          <p:nvPr/>
        </p:nvSpPr>
        <p:spPr>
          <a:xfrm>
            <a:off x="6804025" y="5935662"/>
            <a:ext cx="1420525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400"/>
              </a:spcBef>
              <a:defRPr sz="24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The Earth</a:t>
            </a:r>
          </a:p>
        </p:txBody>
      </p:sp>
      <p:sp>
        <p:nvSpPr>
          <p:cNvPr id="79" name="Triangle"/>
          <p:cNvSpPr/>
          <p:nvPr/>
        </p:nvSpPr>
        <p:spPr>
          <a:xfrm>
            <a:off x="4038600" y="2590800"/>
            <a:ext cx="1057275" cy="2286000"/>
          </a:xfrm>
          <a:prstGeom prst="triangle">
            <a:avLst/>
          </a:prstGeom>
          <a:ln w="38100">
            <a:solidFill>
              <a:srgbClr val="FF2600"/>
            </a:solidFill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80" name="Israel"/>
          <p:cNvSpPr/>
          <p:nvPr/>
        </p:nvSpPr>
        <p:spPr>
          <a:xfrm>
            <a:off x="2889920" y="4800600"/>
            <a:ext cx="143314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lang="en-GB" dirty="0"/>
              <a:t>O.T.</a:t>
            </a:r>
            <a:r>
              <a:rPr dirty="0"/>
              <a:t>Israel</a:t>
            </a:r>
          </a:p>
        </p:txBody>
      </p:sp>
      <p:sp>
        <p:nvSpPr>
          <p:cNvPr id="81" name="The Land"/>
          <p:cNvSpPr/>
          <p:nvPr/>
        </p:nvSpPr>
        <p:spPr>
          <a:xfrm>
            <a:off x="5029200" y="4876800"/>
            <a:ext cx="1357869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The Land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1" animBg="1" advAuto="0"/>
      <p:bldP spid="76" grpId="2" animBg="1" advAuto="0"/>
      <p:bldP spid="77" grpId="3" animBg="1" advAuto="0"/>
      <p:bldP spid="78" grpId="4" animBg="1" advAuto="0"/>
      <p:bldP spid="79" grpId="5" animBg="1" advAuto="0"/>
      <p:bldP spid="80" grpId="6" animBg="1" advAuto="0"/>
      <p:bldP spid="81" grpId="7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B408-559B-5245-9BF3-E425EABF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4000" dirty="0">
                <a:ea typeface="ＭＳ Ｐゴシック" panose="020B0600070205080204" pitchFamily="34" charset="-128"/>
              </a:rPr>
              <a:t>The great Bible story</a:t>
            </a:r>
            <a:br>
              <a:rPr lang="en-US" altLang="en-US" sz="4000" dirty="0">
                <a:ea typeface="ＭＳ Ｐゴシック" panose="020B0600070205080204" pitchFamily="34" charset="-128"/>
              </a:rPr>
            </a:br>
            <a:r>
              <a:rPr lang="en-US" altLang="en-US" sz="4000" dirty="0">
                <a:solidFill>
                  <a:srgbClr val="CA2733"/>
                </a:solidFill>
                <a:ea typeface="ＭＳ Ｐゴシック" panose="020B0600070205080204" pitchFamily="34" charset="-128"/>
              </a:rPr>
              <a:t>Act 3 – O.T. Promise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6CAB2-FC57-9D4A-A429-A2C7DEAE1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8"/>
            <a:ext cx="7886700" cy="428755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b="1" dirty="0">
                <a:ea typeface="ＭＳ Ｐゴシック" panose="020B0600070205080204" pitchFamily="34" charset="-128"/>
              </a:rPr>
              <a:t>Abraham</a:t>
            </a:r>
            <a:r>
              <a:rPr lang="en-US" altLang="en-US" sz="2400" dirty="0">
                <a:ea typeface="ＭＳ Ｐゴシック" panose="020B0600070205080204" pitchFamily="34" charset="-128"/>
              </a:rPr>
              <a:t> – blessing, all nations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>
                <a:ea typeface="ＭＳ Ｐゴシック" panose="020B0600070205080204" pitchFamily="34" charset="-128"/>
              </a:rPr>
              <a:t>Exodus</a:t>
            </a:r>
            <a:r>
              <a:rPr lang="en-US" altLang="en-US" sz="2400" dirty="0">
                <a:ea typeface="ＭＳ Ｐゴシック" panose="020B0600070205080204" pitchFamily="34" charset="-128"/>
              </a:rPr>
              <a:t> – redemption and covenant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>
                <a:ea typeface="ＭＳ Ｐゴシック" panose="020B0600070205080204" pitchFamily="34" charset="-128"/>
              </a:rPr>
              <a:t>Sinai</a:t>
            </a:r>
            <a:r>
              <a:rPr lang="en-US" altLang="en-US" sz="2400" dirty="0">
                <a:ea typeface="ＭＳ Ｐゴシック" panose="020B0600070205080204" pitchFamily="34" charset="-128"/>
              </a:rPr>
              <a:t> – the O.T. law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>
                <a:ea typeface="ＭＳ Ｐゴシック" panose="020B0600070205080204" pitchFamily="34" charset="-128"/>
              </a:rPr>
              <a:t>Narratives</a:t>
            </a:r>
            <a:r>
              <a:rPr lang="en-US" altLang="en-US" sz="2400" dirty="0">
                <a:ea typeface="ＭＳ Ｐゴシック" panose="020B0600070205080204" pitchFamily="34" charset="-128"/>
              </a:rPr>
              <a:t> – Conquest, Judges, Monarchy, Exile, Return</a:t>
            </a:r>
            <a:endParaRPr lang="en-US" altLang="en-US" sz="20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>
                <a:ea typeface="ＭＳ Ｐゴシック" panose="020B0600070205080204" pitchFamily="34" charset="-128"/>
              </a:rPr>
              <a:t>Prophets</a:t>
            </a:r>
            <a:r>
              <a:rPr lang="en-US" altLang="en-US" sz="2400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– </a:t>
            </a:r>
            <a:r>
              <a:rPr lang="en-US" altLang="en-US" sz="2400" dirty="0">
                <a:ea typeface="ＭＳ Ｐゴシック" panose="020B0600070205080204" pitchFamily="34" charset="-128"/>
              </a:rPr>
              <a:t>Idolatry, justice, economic and political power, international sovereignty of God, future vision</a:t>
            </a:r>
            <a:r>
              <a:rPr lang="en-US" altLang="en-US" sz="2000" dirty="0">
                <a:ea typeface="ＭＳ Ｐゴシック" panose="020B0600070205080204" pitchFamily="34" charset="-128"/>
              </a:rPr>
              <a:t>. 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>
                <a:ea typeface="ＭＳ Ｐゴシック" panose="020B0600070205080204" pitchFamily="34" charset="-128"/>
              </a:rPr>
              <a:t>Psalms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b="1" dirty="0">
                <a:ea typeface="ＭＳ Ｐゴシック" panose="020B0600070205080204" pitchFamily="34" charset="-128"/>
              </a:rPr>
              <a:t>Wisdom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Remember:  The journey, the promise, the priority of redemptive grace.</a:t>
            </a:r>
          </a:p>
        </p:txBody>
      </p:sp>
    </p:spTree>
    <p:extLst>
      <p:ext uri="{BB962C8B-B14F-4D97-AF65-F5344CB8AC3E}">
        <p14:creationId xmlns:p14="http://schemas.microsoft.com/office/powerpoint/2010/main" val="366451413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2693987" y="2209800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41" name="Rectangle"/>
          <p:cNvSpPr/>
          <p:nvPr/>
        </p:nvSpPr>
        <p:spPr>
          <a:xfrm rot="5400000">
            <a:off x="4509293" y="1694656"/>
            <a:ext cx="285751" cy="893763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"/>
          <p:cNvSpPr/>
          <p:nvPr/>
        </p:nvSpPr>
        <p:spPr>
          <a:xfrm rot="10800000">
            <a:off x="4518025" y="1628775"/>
            <a:ext cx="285751" cy="1533525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2468562" y="4429125"/>
            <a:ext cx="1158849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3</a:t>
            </a:r>
          </a:p>
          <a:p>
            <a:pPr algn="ctr">
              <a:defRPr sz="2000"/>
            </a:pPr>
            <a:r>
              <a:t>God’s People BC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  <p:sp>
        <p:nvSpPr>
          <p:cNvPr id="53" name="4…"/>
          <p:cNvSpPr/>
          <p:nvPr/>
        </p:nvSpPr>
        <p:spPr>
          <a:xfrm>
            <a:off x="3874715" y="4429125"/>
            <a:ext cx="1394570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4</a:t>
            </a:r>
          </a:p>
          <a:p>
            <a:pPr algn="ctr">
              <a:defRPr sz="2000"/>
            </a:pPr>
            <a:r>
              <a:t>Christ and Gospel</a:t>
            </a:r>
          </a:p>
        </p:txBody>
      </p:sp>
    </p:spTree>
    <p:extLst>
      <p:ext uri="{BB962C8B-B14F-4D97-AF65-F5344CB8AC3E}">
        <p14:creationId xmlns:p14="http://schemas.microsoft.com/office/powerpoint/2010/main" val="52451586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dvAuto="0"/>
      <p:bldP spid="36" grpId="0" animBg="1" advAuto="0"/>
      <p:bldP spid="37" grpId="0" animBg="1" advAuto="0"/>
      <p:bldP spid="38" grpId="0" animBg="1" advAuto="0"/>
      <p:bldP spid="41" grpId="0" animBg="1" advAuto="0"/>
      <p:bldP spid="42" grpId="0" animBg="1" advAuto="0"/>
      <p:bldP spid="43" grpId="0" animBg="1" advAuto="0"/>
      <p:bldP spid="44" grpId="0" animBg="1" advAuto="0"/>
      <p:bldP spid="45" grpId="0" animBg="1" advAuto="0"/>
      <p:bldP spid="46" grpId="0" animBg="1" advAuto="0"/>
      <p:bldP spid="47" grpId="0" animBg="1" advAuto="0"/>
      <p:bldP spid="48" grpId="0" animBg="1" advAuto="0"/>
      <p:bldP spid="53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he great Bible story Act 4 – Gospel, Christ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429768">
              <a:defRPr sz="3384"/>
            </a:pPr>
            <a:r>
              <a:rPr sz="4000" dirty="0"/>
              <a:t>The great Bible story</a:t>
            </a:r>
            <a:br>
              <a:rPr sz="4000" dirty="0"/>
            </a:br>
            <a:r>
              <a:rPr dirty="0">
                <a:solidFill>
                  <a:srgbClr val="CA2733"/>
                </a:solidFill>
              </a:rPr>
              <a:t>Act 4 – Gospel, Christ</a:t>
            </a:r>
          </a:p>
        </p:txBody>
      </p:sp>
      <p:sp>
        <p:nvSpPr>
          <p:cNvPr id="84" name="Incarnation…"/>
          <p:cNvSpPr>
            <a:spLocks noGrp="1"/>
          </p:cNvSpPr>
          <p:nvPr>
            <p:ph type="body" idx="4294967295"/>
          </p:nvPr>
        </p:nvSpPr>
        <p:spPr>
          <a:xfrm>
            <a:off x="365125" y="2112962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</a:pPr>
            <a:r>
              <a:rPr dirty="0"/>
              <a:t>Incarnation</a:t>
            </a:r>
          </a:p>
          <a:p>
            <a:pPr>
              <a:buChar char="•"/>
            </a:pPr>
            <a:r>
              <a:rPr dirty="0"/>
              <a:t>The Kingdom of God</a:t>
            </a:r>
          </a:p>
          <a:p>
            <a:pPr>
              <a:buChar char="•"/>
            </a:pPr>
            <a:r>
              <a:rPr dirty="0"/>
              <a:t>The teaching</a:t>
            </a:r>
            <a:r>
              <a:rPr lang="en-GB" dirty="0"/>
              <a:t> and example</a:t>
            </a:r>
            <a:r>
              <a:rPr dirty="0"/>
              <a:t> of Jesus</a:t>
            </a:r>
          </a:p>
          <a:p>
            <a:pPr>
              <a:buChar char="•"/>
            </a:pPr>
            <a:r>
              <a:rPr dirty="0"/>
              <a:t>The Cross and Resurrection</a:t>
            </a:r>
          </a:p>
          <a:p>
            <a:pPr>
              <a:buChar char="•"/>
            </a:pPr>
            <a:r>
              <a:rPr dirty="0"/>
              <a:t>The Ascension and Christ’s present reign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2693987" y="2209800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9" name="Arrow"/>
          <p:cNvSpPr/>
          <p:nvPr/>
        </p:nvSpPr>
        <p:spPr>
          <a:xfrm>
            <a:off x="5258571" y="2209800"/>
            <a:ext cx="1177919" cy="485775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Rectangle"/>
          <p:cNvSpPr/>
          <p:nvPr/>
        </p:nvSpPr>
        <p:spPr>
          <a:xfrm rot="5400000">
            <a:off x="4509293" y="1694656"/>
            <a:ext cx="285751" cy="893763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"/>
          <p:cNvSpPr/>
          <p:nvPr/>
        </p:nvSpPr>
        <p:spPr>
          <a:xfrm rot="10800000">
            <a:off x="4518025" y="1628775"/>
            <a:ext cx="285751" cy="1533525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2468562" y="4429125"/>
            <a:ext cx="1158849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3</a:t>
            </a:r>
          </a:p>
          <a:p>
            <a:pPr algn="ctr">
              <a:defRPr sz="2000"/>
            </a:pPr>
            <a:r>
              <a:t>God’s People BC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  <p:sp>
        <p:nvSpPr>
          <p:cNvPr id="53" name="4…"/>
          <p:cNvSpPr/>
          <p:nvPr/>
        </p:nvSpPr>
        <p:spPr>
          <a:xfrm>
            <a:off x="3874715" y="4429125"/>
            <a:ext cx="1394570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4</a:t>
            </a:r>
          </a:p>
          <a:p>
            <a:pPr algn="ctr">
              <a:defRPr sz="2000"/>
            </a:pPr>
            <a:r>
              <a:t>Christ and Gospel</a:t>
            </a:r>
          </a:p>
        </p:txBody>
      </p:sp>
      <p:sp>
        <p:nvSpPr>
          <p:cNvPr id="54" name="5…"/>
          <p:cNvSpPr/>
          <p:nvPr/>
        </p:nvSpPr>
        <p:spPr>
          <a:xfrm>
            <a:off x="5183958" y="4429125"/>
            <a:ext cx="1327144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5</a:t>
            </a:r>
          </a:p>
          <a:p>
            <a:pPr algn="ctr">
              <a:defRPr sz="2000"/>
            </a:pPr>
            <a:r>
              <a:t>God’s People AD</a:t>
            </a:r>
          </a:p>
        </p:txBody>
      </p:sp>
    </p:spTree>
    <p:extLst>
      <p:ext uri="{BB962C8B-B14F-4D97-AF65-F5344CB8AC3E}">
        <p14:creationId xmlns:p14="http://schemas.microsoft.com/office/powerpoint/2010/main" val="143051934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dvAuto="0"/>
      <p:bldP spid="36" grpId="0" animBg="1" advAuto="0"/>
      <p:bldP spid="37" grpId="0" animBg="1" advAuto="0"/>
      <p:bldP spid="38" grpId="0" animBg="1" advAuto="0"/>
      <p:bldP spid="39" grpId="0" animBg="1" advAuto="0"/>
      <p:bldP spid="41" grpId="0" animBg="1" advAuto="0"/>
      <p:bldP spid="42" grpId="0" animBg="1" advAuto="0"/>
      <p:bldP spid="43" grpId="0" animBg="1" advAuto="0"/>
      <p:bldP spid="44" grpId="0" animBg="1" advAuto="0"/>
      <p:bldP spid="45" grpId="0" animBg="1" advAuto="0"/>
      <p:bldP spid="46" grpId="0" animBg="1" advAuto="0"/>
      <p:bldP spid="47" grpId="0" animBg="1" advAuto="0"/>
      <p:bldP spid="48" grpId="0" animBg="1" advAuto="0"/>
      <p:bldP spid="53" grpId="0" animBg="1" advAuto="0"/>
      <p:bldP spid="54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he great Bible story Act 5 – N.T. mission of church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429768">
              <a:defRPr sz="3384"/>
            </a:pPr>
            <a:r>
              <a:rPr sz="4000" dirty="0"/>
              <a:t>The great Bible story</a:t>
            </a:r>
            <a:br>
              <a:rPr dirty="0"/>
            </a:br>
            <a:r>
              <a:rPr dirty="0">
                <a:solidFill>
                  <a:srgbClr val="CA2733"/>
                </a:solidFill>
              </a:rPr>
              <a:t>Act 5 – N.T. mission of church</a:t>
            </a:r>
          </a:p>
        </p:txBody>
      </p:sp>
      <p:sp>
        <p:nvSpPr>
          <p:cNvPr id="87" name="Pentecost!  Power, presence, of Holy Spirit…"/>
          <p:cNvSpPr>
            <a:spLocks noGrp="1"/>
          </p:cNvSpPr>
          <p:nvPr>
            <p:ph type="body" idx="4294967295"/>
          </p:nvPr>
        </p:nvSpPr>
        <p:spPr>
          <a:xfrm>
            <a:off x="457200" y="2332037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</a:pPr>
            <a:r>
              <a:t>Pentecost!  Power, presence, of Holy Spirit</a:t>
            </a:r>
          </a:p>
          <a:p>
            <a:pPr>
              <a:buChar char="•"/>
            </a:pPr>
            <a:r>
              <a:t>The identity and role of the church, as God’s messianic and missional community</a:t>
            </a:r>
          </a:p>
          <a:p>
            <a:pPr>
              <a:buChar char="•"/>
            </a:pPr>
            <a:r>
              <a:t>Mission to all nations</a:t>
            </a:r>
          </a:p>
          <a:p>
            <a:pPr>
              <a:buChar char="•"/>
            </a:pPr>
            <a:r>
              <a:t>The teaching of the epistles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1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2693987" y="2209800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9" name="Arrow"/>
          <p:cNvSpPr/>
          <p:nvPr/>
        </p:nvSpPr>
        <p:spPr>
          <a:xfrm>
            <a:off x="5258571" y="2209800"/>
            <a:ext cx="1177919" cy="485775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Rectangle"/>
          <p:cNvSpPr/>
          <p:nvPr/>
        </p:nvSpPr>
        <p:spPr>
          <a:xfrm rot="5400000">
            <a:off x="4509293" y="1694656"/>
            <a:ext cx="285751" cy="893763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"/>
          <p:cNvSpPr/>
          <p:nvPr/>
        </p:nvSpPr>
        <p:spPr>
          <a:xfrm rot="10800000">
            <a:off x="4518025" y="1628775"/>
            <a:ext cx="285751" cy="1533525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2468562" y="4429125"/>
            <a:ext cx="1158849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3</a:t>
            </a:r>
          </a:p>
          <a:p>
            <a:pPr algn="ctr">
              <a:defRPr sz="2000"/>
            </a:pPr>
            <a:r>
              <a:t>God’s People BC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  <p:sp>
        <p:nvSpPr>
          <p:cNvPr id="53" name="4…"/>
          <p:cNvSpPr/>
          <p:nvPr/>
        </p:nvSpPr>
        <p:spPr>
          <a:xfrm>
            <a:off x="3874715" y="4429125"/>
            <a:ext cx="1394570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4</a:t>
            </a:r>
          </a:p>
          <a:p>
            <a:pPr algn="ctr">
              <a:defRPr sz="2000"/>
            </a:pPr>
            <a:r>
              <a:t>Christ and Gospel</a:t>
            </a:r>
          </a:p>
        </p:txBody>
      </p:sp>
      <p:sp>
        <p:nvSpPr>
          <p:cNvPr id="54" name="5…"/>
          <p:cNvSpPr/>
          <p:nvPr/>
        </p:nvSpPr>
        <p:spPr>
          <a:xfrm>
            <a:off x="5183958" y="4429125"/>
            <a:ext cx="1327144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5</a:t>
            </a:r>
          </a:p>
          <a:p>
            <a:pPr algn="ctr">
              <a:defRPr sz="2000"/>
            </a:pPr>
            <a:r>
              <a:t>God’s People AD</a:t>
            </a:r>
          </a:p>
        </p:txBody>
      </p:sp>
      <p:pic>
        <p:nvPicPr>
          <p:cNvPr id="56" name="Tick (judgment).jpeg" descr="Tick (judgment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650" y="1862137"/>
            <a:ext cx="1054100" cy="1066801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6…"/>
          <p:cNvSpPr/>
          <p:nvPr/>
        </p:nvSpPr>
        <p:spPr>
          <a:xfrm>
            <a:off x="6591285" y="4352538"/>
            <a:ext cx="102752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/>
            <a:r>
              <a:rPr dirty="0"/>
              <a:t>6</a:t>
            </a:r>
          </a:p>
          <a:p>
            <a:pPr algn="ctr"/>
            <a:r>
              <a:rPr lang="en-GB" dirty="0"/>
              <a:t>Final</a:t>
            </a:r>
          </a:p>
          <a:p>
            <a:pPr algn="ctr"/>
            <a:r>
              <a:rPr dirty="0"/>
              <a:t>Judgment</a:t>
            </a:r>
          </a:p>
        </p:txBody>
      </p:sp>
    </p:spTree>
    <p:extLst>
      <p:ext uri="{BB962C8B-B14F-4D97-AF65-F5344CB8AC3E}">
        <p14:creationId xmlns:p14="http://schemas.microsoft.com/office/powerpoint/2010/main" val="8468856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dvAuto="0"/>
      <p:bldP spid="36" grpId="0" animBg="1" advAuto="0"/>
      <p:bldP spid="37" grpId="0" animBg="1" advAuto="0"/>
      <p:bldP spid="38" grpId="0" animBg="1" advAuto="0"/>
      <p:bldP spid="39" grpId="0" animBg="1" advAuto="0"/>
      <p:bldP spid="41" grpId="0" animBg="1" advAuto="0"/>
      <p:bldP spid="42" grpId="0" animBg="1" advAuto="0"/>
      <p:bldP spid="43" grpId="0" animBg="1" advAuto="0"/>
      <p:bldP spid="44" grpId="0" animBg="1" advAuto="0"/>
      <p:bldP spid="45" grpId="0" animBg="1" advAuto="0"/>
      <p:bldP spid="46" grpId="0" animBg="1" advAuto="0"/>
      <p:bldP spid="47" grpId="0" animBg="1" advAuto="0"/>
      <p:bldP spid="48" grpId="0" animBg="1" advAuto="0"/>
      <p:bldP spid="53" grpId="0" animBg="1" advAuto="0"/>
      <p:bldP spid="54" grpId="0" animBg="1" advAuto="0"/>
      <p:bldP spid="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he great Bible story Act 6 – Judgment Day"/>
          <p:cNvSpPr>
            <a:spLocks noGrp="1"/>
          </p:cNvSpPr>
          <p:nvPr>
            <p:ph type="title" idx="4294967295"/>
          </p:nvPr>
        </p:nvSpPr>
        <p:spPr>
          <a:xfrm>
            <a:off x="457200" y="37623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388620">
              <a:defRPr sz="3400"/>
            </a:pPr>
            <a:r>
              <a:rPr sz="4000" dirty="0"/>
              <a:t>The great Bible story</a:t>
            </a:r>
            <a:br>
              <a:rPr sz="4000" dirty="0"/>
            </a:br>
            <a:r>
              <a:rPr dirty="0">
                <a:solidFill>
                  <a:srgbClr val="CA2733"/>
                </a:solidFill>
              </a:rPr>
              <a:t>Act 6 – </a:t>
            </a:r>
            <a:r>
              <a:rPr lang="en-GB" dirty="0">
                <a:solidFill>
                  <a:srgbClr val="CA2733"/>
                </a:solidFill>
              </a:rPr>
              <a:t>Final </a:t>
            </a:r>
            <a:r>
              <a:rPr dirty="0">
                <a:solidFill>
                  <a:srgbClr val="CA2733"/>
                </a:solidFill>
              </a:rPr>
              <a:t>Judgment</a:t>
            </a:r>
          </a:p>
        </p:txBody>
      </p:sp>
      <p:sp>
        <p:nvSpPr>
          <p:cNvPr id="90" name="The ultimate consequences of sin will fall on those who refuse to repent…"/>
          <p:cNvSpPr>
            <a:spLocks noGrp="1"/>
          </p:cNvSpPr>
          <p:nvPr>
            <p:ph type="body" idx="4294967295"/>
          </p:nvPr>
        </p:nvSpPr>
        <p:spPr>
          <a:xfrm>
            <a:off x="457200" y="2159000"/>
            <a:ext cx="8229600" cy="444341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GB" dirty="0"/>
              <a:t>Satan and evil will </a:t>
            </a:r>
            <a:r>
              <a:rPr lang="en-GB" i="1" dirty="0"/>
              <a:t>not</a:t>
            </a:r>
            <a:r>
              <a:rPr lang="en-GB" dirty="0"/>
              <a:t> have the last word, but will be utterly destroyed from God’s universe</a:t>
            </a:r>
          </a:p>
          <a:p>
            <a:pPr>
              <a:buChar char="•"/>
            </a:pPr>
            <a:r>
              <a:rPr dirty="0"/>
              <a:t>The ultimate consequences of sin will fall on those who refuse to repent </a:t>
            </a:r>
          </a:p>
          <a:p>
            <a:pPr>
              <a:buChar char="•"/>
            </a:pPr>
            <a:r>
              <a:rPr dirty="0"/>
              <a:t>God will deal with all wrongdoing, and will put all things right</a:t>
            </a:r>
          </a:p>
          <a:p>
            <a:pPr>
              <a:buChar char="•"/>
            </a:pPr>
            <a:r>
              <a:rPr dirty="0"/>
              <a:t>Judgment is therefore part of the gospel – it is good news!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2693987" y="2209800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9" name="Arrow"/>
          <p:cNvSpPr/>
          <p:nvPr/>
        </p:nvSpPr>
        <p:spPr>
          <a:xfrm>
            <a:off x="5258571" y="2209800"/>
            <a:ext cx="1177919" cy="485775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riangle"/>
          <p:cNvSpPr/>
          <p:nvPr/>
        </p:nvSpPr>
        <p:spPr>
          <a:xfrm>
            <a:off x="7470775" y="1776094"/>
            <a:ext cx="1060450" cy="914401"/>
          </a:xfrm>
          <a:prstGeom prst="triangle">
            <a:avLst/>
          </a:prstGeom>
          <a:solidFill>
            <a:srgbClr val="FFFB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Rectangle"/>
          <p:cNvSpPr/>
          <p:nvPr/>
        </p:nvSpPr>
        <p:spPr>
          <a:xfrm rot="5400000">
            <a:off x="4509293" y="1694656"/>
            <a:ext cx="285751" cy="893763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"/>
          <p:cNvSpPr/>
          <p:nvPr/>
        </p:nvSpPr>
        <p:spPr>
          <a:xfrm rot="10800000">
            <a:off x="4518025" y="1628775"/>
            <a:ext cx="285751" cy="1533525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2468562" y="4429125"/>
            <a:ext cx="1158849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3</a:t>
            </a:r>
          </a:p>
          <a:p>
            <a:pPr algn="ctr">
              <a:defRPr sz="2000"/>
            </a:pPr>
            <a:r>
              <a:t>God’s People BC</a:t>
            </a:r>
          </a:p>
        </p:txBody>
      </p:sp>
      <p:sp>
        <p:nvSpPr>
          <p:cNvPr id="49" name="God"/>
          <p:cNvSpPr/>
          <p:nvPr/>
        </p:nvSpPr>
        <p:spPr>
          <a:xfrm>
            <a:off x="7717930" y="1340167"/>
            <a:ext cx="56614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God</a:t>
            </a:r>
          </a:p>
        </p:txBody>
      </p:sp>
      <p:sp>
        <p:nvSpPr>
          <p:cNvPr id="50" name="New Creation"/>
          <p:cNvSpPr/>
          <p:nvPr/>
        </p:nvSpPr>
        <p:spPr>
          <a:xfrm>
            <a:off x="7043819" y="2774950"/>
            <a:ext cx="903289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New Creation</a:t>
            </a:r>
          </a:p>
        </p:txBody>
      </p:sp>
      <p:sp>
        <p:nvSpPr>
          <p:cNvPr id="51" name="Redeemed…"/>
          <p:cNvSpPr/>
          <p:nvPr/>
        </p:nvSpPr>
        <p:spPr>
          <a:xfrm>
            <a:off x="7915268" y="2762250"/>
            <a:ext cx="1162043" cy="6502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t>Redeemed</a:t>
            </a:r>
            <a:endParaRPr>
              <a:solidFill>
                <a:srgbClr val="4F81BD"/>
              </a:solidFill>
              <a:latin typeface="Arial Rounded MT Bold"/>
              <a:ea typeface="Arial Rounded MT Bold"/>
              <a:cs typeface="Arial Rounded MT Bold"/>
              <a:sym typeface="Arial Rounded MT Bold"/>
            </a:endParaRPr>
          </a:p>
          <a:p>
            <a:r>
              <a:t>Humanity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  <p:sp>
        <p:nvSpPr>
          <p:cNvPr id="53" name="4…"/>
          <p:cNvSpPr/>
          <p:nvPr/>
        </p:nvSpPr>
        <p:spPr>
          <a:xfrm>
            <a:off x="3874715" y="4429125"/>
            <a:ext cx="1394570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4</a:t>
            </a:r>
          </a:p>
          <a:p>
            <a:pPr algn="ctr">
              <a:defRPr sz="2000"/>
            </a:pPr>
            <a:r>
              <a:t>Christ and Gospel</a:t>
            </a:r>
          </a:p>
        </p:txBody>
      </p:sp>
      <p:sp>
        <p:nvSpPr>
          <p:cNvPr id="54" name="5…"/>
          <p:cNvSpPr/>
          <p:nvPr/>
        </p:nvSpPr>
        <p:spPr>
          <a:xfrm>
            <a:off x="5183958" y="4429125"/>
            <a:ext cx="1327144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5</a:t>
            </a:r>
          </a:p>
          <a:p>
            <a:pPr algn="ctr">
              <a:defRPr sz="2000"/>
            </a:pPr>
            <a:r>
              <a:t>God’s People AD</a:t>
            </a:r>
          </a:p>
        </p:txBody>
      </p:sp>
      <p:sp>
        <p:nvSpPr>
          <p:cNvPr id="55" name="7…"/>
          <p:cNvSpPr/>
          <p:nvPr/>
        </p:nvSpPr>
        <p:spPr>
          <a:xfrm>
            <a:off x="7500080" y="4429125"/>
            <a:ext cx="1478821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7</a:t>
            </a:r>
          </a:p>
          <a:p>
            <a:pPr algn="ctr">
              <a:defRPr sz="2000"/>
            </a:pPr>
            <a:r>
              <a:t>New Creation</a:t>
            </a:r>
          </a:p>
        </p:txBody>
      </p:sp>
      <p:pic>
        <p:nvPicPr>
          <p:cNvPr id="56" name="Tick (judgment).jpeg" descr="Tick (judgment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650" y="1862137"/>
            <a:ext cx="1054100" cy="1066801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6…"/>
          <p:cNvSpPr/>
          <p:nvPr/>
        </p:nvSpPr>
        <p:spPr>
          <a:xfrm>
            <a:off x="6591285" y="4352538"/>
            <a:ext cx="102752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/>
            <a:r>
              <a:rPr dirty="0"/>
              <a:t>6</a:t>
            </a:r>
          </a:p>
          <a:p>
            <a:pPr algn="ctr"/>
            <a:r>
              <a:rPr lang="en-GB" dirty="0"/>
              <a:t>Final</a:t>
            </a:r>
          </a:p>
          <a:p>
            <a:pPr algn="ctr"/>
            <a:r>
              <a:rPr dirty="0"/>
              <a:t>Judgment</a:t>
            </a:r>
          </a:p>
        </p:txBody>
      </p:sp>
    </p:spTree>
    <p:extLst>
      <p:ext uri="{BB962C8B-B14F-4D97-AF65-F5344CB8AC3E}">
        <p14:creationId xmlns:p14="http://schemas.microsoft.com/office/powerpoint/2010/main" val="192969740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 advAuto="0"/>
      <p:bldP spid="36" grpId="0" animBg="1" advAuto="0"/>
      <p:bldP spid="37" grpId="0" animBg="1" advAuto="0"/>
      <p:bldP spid="38" grpId="0" animBg="1" advAuto="0"/>
      <p:bldP spid="39" grpId="0" animBg="1" advAuto="0"/>
      <p:bldP spid="40" grpId="0" animBg="1" advAuto="0"/>
      <p:bldP spid="41" grpId="0" animBg="1" advAuto="0"/>
      <p:bldP spid="42" grpId="0" animBg="1" advAuto="0"/>
      <p:bldP spid="43" grpId="0" animBg="1" advAuto="0"/>
      <p:bldP spid="44" grpId="0" animBg="1" advAuto="0"/>
      <p:bldP spid="45" grpId="0" animBg="1" advAuto="0"/>
      <p:bldP spid="46" grpId="0" animBg="1" advAuto="0"/>
      <p:bldP spid="47" grpId="0" animBg="1" advAuto="0"/>
      <p:bldP spid="48" grpId="0" animBg="1" advAuto="0"/>
      <p:bldP spid="49" grpId="0" animBg="1" advAuto="0"/>
      <p:bldP spid="50" grpId="0" animBg="1" advAuto="0"/>
      <p:bldP spid="51" grpId="0" animBg="1" advAuto="0"/>
      <p:bldP spid="53" grpId="0" animBg="1" advAuto="0"/>
      <p:bldP spid="54" grpId="0" animBg="1" advAuto="0"/>
      <p:bldP spid="55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he great Bible story Act 7 – New Creation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429768">
              <a:defRPr sz="3384"/>
            </a:pPr>
            <a:r>
              <a:rPr sz="4000" dirty="0"/>
              <a:t>The great Bible story</a:t>
            </a:r>
            <a:br>
              <a:rPr sz="4000" dirty="0"/>
            </a:br>
            <a:r>
              <a:rPr dirty="0">
                <a:solidFill>
                  <a:srgbClr val="CA2733"/>
                </a:solidFill>
              </a:rPr>
              <a:t>Act 7 – New Creation</a:t>
            </a:r>
          </a:p>
        </p:txBody>
      </p:sp>
      <p:sp>
        <p:nvSpPr>
          <p:cNvPr id="93" name="The return of Christ -  hope…"/>
          <p:cNvSpPr>
            <a:spLocks noGrp="1"/>
          </p:cNvSpPr>
          <p:nvPr>
            <p:ph type="body" idx="4294967295"/>
          </p:nvPr>
        </p:nvSpPr>
        <p:spPr>
          <a:xfrm>
            <a:off x="385762" y="2152650"/>
            <a:ext cx="8229601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Char char="•"/>
            </a:pPr>
            <a:r>
              <a:rPr dirty="0"/>
              <a:t>The return of Christ -  </a:t>
            </a:r>
            <a:r>
              <a:rPr sz="4000" b="1" dirty="0">
                <a:solidFill>
                  <a:schemeClr val="accent5">
                    <a:lumOff val="-29866"/>
                  </a:schemeClr>
                </a:solidFill>
              </a:rPr>
              <a:t>hope</a:t>
            </a:r>
          </a:p>
          <a:p>
            <a:pPr>
              <a:buChar char="•"/>
            </a:pPr>
            <a:r>
              <a:rPr dirty="0"/>
              <a:t>The new creation (Rev. 21-22)</a:t>
            </a:r>
          </a:p>
          <a:p>
            <a:pPr>
              <a:buChar char="•"/>
            </a:pPr>
            <a:r>
              <a:rPr dirty="0"/>
              <a:t>God will ‘make all things new’</a:t>
            </a:r>
          </a:p>
          <a:p>
            <a:pPr>
              <a:buChar char="•"/>
            </a:pPr>
            <a:r>
              <a:rPr dirty="0"/>
              <a:t>What kind of people should we be in expectation of that?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2693987" y="2209800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9" name="Arrow"/>
          <p:cNvSpPr/>
          <p:nvPr/>
        </p:nvSpPr>
        <p:spPr>
          <a:xfrm>
            <a:off x="5258571" y="2209800"/>
            <a:ext cx="1177919" cy="485775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riangle"/>
          <p:cNvSpPr/>
          <p:nvPr/>
        </p:nvSpPr>
        <p:spPr>
          <a:xfrm>
            <a:off x="7470775" y="1776094"/>
            <a:ext cx="1060450" cy="914401"/>
          </a:xfrm>
          <a:prstGeom prst="triangle">
            <a:avLst/>
          </a:prstGeom>
          <a:solidFill>
            <a:srgbClr val="FFFB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Rectangle"/>
          <p:cNvSpPr/>
          <p:nvPr/>
        </p:nvSpPr>
        <p:spPr>
          <a:xfrm rot="5400000">
            <a:off x="4509293" y="1694656"/>
            <a:ext cx="285751" cy="893763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"/>
          <p:cNvSpPr/>
          <p:nvPr/>
        </p:nvSpPr>
        <p:spPr>
          <a:xfrm rot="10800000">
            <a:off x="4518025" y="1628775"/>
            <a:ext cx="285751" cy="1533525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2468562" y="4429125"/>
            <a:ext cx="1158849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3</a:t>
            </a:r>
          </a:p>
          <a:p>
            <a:pPr algn="ctr">
              <a:defRPr sz="2000"/>
            </a:pPr>
            <a:r>
              <a:t>God’s People BC</a:t>
            </a:r>
          </a:p>
        </p:txBody>
      </p:sp>
      <p:sp>
        <p:nvSpPr>
          <p:cNvPr id="49" name="God"/>
          <p:cNvSpPr/>
          <p:nvPr/>
        </p:nvSpPr>
        <p:spPr>
          <a:xfrm>
            <a:off x="7717930" y="1340167"/>
            <a:ext cx="56614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God</a:t>
            </a:r>
          </a:p>
        </p:txBody>
      </p:sp>
      <p:sp>
        <p:nvSpPr>
          <p:cNvPr id="50" name="New Creation"/>
          <p:cNvSpPr/>
          <p:nvPr/>
        </p:nvSpPr>
        <p:spPr>
          <a:xfrm>
            <a:off x="7043819" y="2774950"/>
            <a:ext cx="903289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New Creation</a:t>
            </a:r>
          </a:p>
        </p:txBody>
      </p:sp>
      <p:sp>
        <p:nvSpPr>
          <p:cNvPr id="51" name="Redeemed…"/>
          <p:cNvSpPr/>
          <p:nvPr/>
        </p:nvSpPr>
        <p:spPr>
          <a:xfrm>
            <a:off x="7915268" y="2762250"/>
            <a:ext cx="1162043" cy="6502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t>Redeemed</a:t>
            </a:r>
            <a:endParaRPr>
              <a:solidFill>
                <a:srgbClr val="4F81BD"/>
              </a:solidFill>
              <a:latin typeface="Arial Rounded MT Bold"/>
              <a:ea typeface="Arial Rounded MT Bold"/>
              <a:cs typeface="Arial Rounded MT Bold"/>
              <a:sym typeface="Arial Rounded MT Bold"/>
            </a:endParaRPr>
          </a:p>
          <a:p>
            <a:r>
              <a:t>Humanity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  <p:sp>
        <p:nvSpPr>
          <p:cNvPr id="53" name="4…"/>
          <p:cNvSpPr/>
          <p:nvPr/>
        </p:nvSpPr>
        <p:spPr>
          <a:xfrm>
            <a:off x="3874715" y="4429125"/>
            <a:ext cx="1394570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4</a:t>
            </a:r>
          </a:p>
          <a:p>
            <a:pPr algn="ctr">
              <a:defRPr sz="2000"/>
            </a:pPr>
            <a:r>
              <a:t>Christ and Gospel</a:t>
            </a:r>
          </a:p>
        </p:txBody>
      </p:sp>
      <p:sp>
        <p:nvSpPr>
          <p:cNvPr id="54" name="5…"/>
          <p:cNvSpPr/>
          <p:nvPr/>
        </p:nvSpPr>
        <p:spPr>
          <a:xfrm>
            <a:off x="5183958" y="4429125"/>
            <a:ext cx="1327144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5</a:t>
            </a:r>
          </a:p>
          <a:p>
            <a:pPr algn="ctr">
              <a:defRPr sz="2000"/>
            </a:pPr>
            <a:r>
              <a:t>God’s People AD</a:t>
            </a:r>
          </a:p>
        </p:txBody>
      </p:sp>
      <p:sp>
        <p:nvSpPr>
          <p:cNvPr id="55" name="7…"/>
          <p:cNvSpPr/>
          <p:nvPr/>
        </p:nvSpPr>
        <p:spPr>
          <a:xfrm>
            <a:off x="7500080" y="4429125"/>
            <a:ext cx="1478821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7</a:t>
            </a:r>
          </a:p>
          <a:p>
            <a:pPr algn="ctr">
              <a:defRPr sz="2000"/>
            </a:pPr>
            <a:r>
              <a:t>New Creation</a:t>
            </a:r>
          </a:p>
        </p:txBody>
      </p:sp>
      <p:pic>
        <p:nvPicPr>
          <p:cNvPr id="56" name="Tick (judgment).jpeg" descr="Tick (judgment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650" y="1862137"/>
            <a:ext cx="1054100" cy="1066801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6…"/>
          <p:cNvSpPr/>
          <p:nvPr/>
        </p:nvSpPr>
        <p:spPr>
          <a:xfrm>
            <a:off x="6591285" y="4352538"/>
            <a:ext cx="102752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/>
            <a:r>
              <a:rPr dirty="0"/>
              <a:t>6</a:t>
            </a:r>
          </a:p>
          <a:p>
            <a:pPr algn="ctr"/>
            <a:r>
              <a:rPr lang="en-GB" dirty="0"/>
              <a:t>Final</a:t>
            </a:r>
          </a:p>
          <a:p>
            <a:pPr algn="ctr"/>
            <a:r>
              <a:rPr dirty="0"/>
              <a:t>Judgment</a:t>
            </a:r>
          </a:p>
        </p:txBody>
      </p:sp>
    </p:spTree>
    <p:extLst>
      <p:ext uri="{BB962C8B-B14F-4D97-AF65-F5344CB8AC3E}">
        <p14:creationId xmlns:p14="http://schemas.microsoft.com/office/powerpoint/2010/main" val="47485784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What does this do?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What does this do?	</a:t>
            </a:r>
          </a:p>
        </p:txBody>
      </p:sp>
      <p:sp>
        <p:nvSpPr>
          <p:cNvPr id="100" name="It shows us the how we got our Bible…"/>
          <p:cNvSpPr>
            <a:spLocks noGrp="1"/>
          </p:cNvSpPr>
          <p:nvPr>
            <p:ph type="body" idx="4294967295"/>
          </p:nvPr>
        </p:nvSpPr>
        <p:spPr>
          <a:xfrm>
            <a:off x="457200" y="1609725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spcBef>
                <a:spcPts val="800"/>
              </a:spcBef>
              <a:buAutoNum type="arabicPeriod"/>
              <a:defRPr b="1"/>
            </a:pPr>
            <a:r>
              <a:rPr dirty="0"/>
              <a:t>It shows us </a:t>
            </a:r>
            <a:r>
              <a:rPr i="1" dirty="0">
                <a:solidFill>
                  <a:srgbClr val="C01900"/>
                </a:solidFill>
              </a:rPr>
              <a:t>how we got our Bible</a:t>
            </a:r>
          </a:p>
          <a:p>
            <a:pPr marL="514350" indent="-514350">
              <a:buSzTx/>
              <a:buNone/>
            </a:pPr>
            <a:r>
              <a:rPr dirty="0"/>
              <a:t>The Bible is the “product” of God’s mission through its own whole story:</a:t>
            </a:r>
          </a:p>
          <a:p>
            <a:pPr marL="514350" indent="-514350" algn="ctr">
              <a:buSzTx/>
              <a:buNone/>
              <a:defRPr i="1"/>
            </a:pPr>
            <a:r>
              <a:rPr dirty="0"/>
              <a:t>God’s engagement with God’s world, </a:t>
            </a:r>
          </a:p>
          <a:p>
            <a:pPr marL="514350" indent="-514350" algn="ctr">
              <a:buSzTx/>
              <a:buNone/>
              <a:defRPr i="1"/>
            </a:pPr>
            <a:r>
              <a:rPr dirty="0"/>
              <a:t>through God’s people, </a:t>
            </a:r>
          </a:p>
          <a:p>
            <a:pPr marL="514350" indent="-514350" algn="ctr">
              <a:buSzTx/>
              <a:buNone/>
              <a:defRPr i="1"/>
            </a:pPr>
            <a:r>
              <a:rPr dirty="0"/>
              <a:t>for God’s purpose </a:t>
            </a:r>
          </a:p>
          <a:p>
            <a:pPr marL="514350" indent="-514350" algn="ctr">
              <a:buSzTx/>
              <a:buNone/>
              <a:defRPr i="1"/>
            </a:pPr>
            <a:r>
              <a:rPr dirty="0"/>
              <a:t>-  the redemption of God’s creation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1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What does this do?"/>
          <p:cNvSpPr>
            <a:spLocks noGrp="1"/>
          </p:cNvSpPr>
          <p:nvPr>
            <p:ph type="title" idx="4294967295"/>
          </p:nvPr>
        </p:nvSpPr>
        <p:spPr>
          <a:xfrm>
            <a:off x="457200" y="349793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What does this do?	</a:t>
            </a:r>
          </a:p>
        </p:txBody>
      </p:sp>
      <p:sp>
        <p:nvSpPr>
          <p:cNvPr id="63" name="3.  It shapes our worldview.  Answers all the fundamental questions:…"/>
          <p:cNvSpPr>
            <a:spLocks noGrp="1"/>
          </p:cNvSpPr>
          <p:nvPr>
            <p:ph type="body" idx="4294967295"/>
          </p:nvPr>
        </p:nvSpPr>
        <p:spPr>
          <a:xfrm>
            <a:off x="495300" y="1689100"/>
            <a:ext cx="83947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SzTx/>
              <a:buNone/>
              <a:defRPr b="1"/>
            </a:pPr>
            <a:r>
              <a:rPr lang="en-GB" dirty="0"/>
              <a:t>2</a:t>
            </a:r>
            <a:r>
              <a:rPr dirty="0"/>
              <a:t>.  It shapes </a:t>
            </a:r>
            <a:r>
              <a:rPr i="1" dirty="0">
                <a:solidFill>
                  <a:srgbClr val="800000"/>
                </a:solidFill>
              </a:rPr>
              <a:t>our worldview</a:t>
            </a:r>
            <a:r>
              <a:rPr i="1" dirty="0"/>
              <a:t>.</a:t>
            </a:r>
            <a:r>
              <a:rPr dirty="0"/>
              <a:t>  </a:t>
            </a:r>
            <a:r>
              <a:rPr lang="en-GB" b="0" dirty="0"/>
              <a:t>We answer</a:t>
            </a:r>
            <a:r>
              <a:rPr b="0" dirty="0"/>
              <a:t> all the fundamental questions</a:t>
            </a:r>
            <a:r>
              <a:rPr lang="en-GB" b="0" dirty="0"/>
              <a:t> out of the Bible’s “big story”.</a:t>
            </a:r>
            <a:endParaRPr b="0" dirty="0"/>
          </a:p>
          <a:p>
            <a:pPr marL="742950" lvl="1" indent="-285750">
              <a:spcBef>
                <a:spcPts val="0"/>
              </a:spcBef>
              <a:defRPr sz="2800" b="1"/>
            </a:pPr>
            <a:r>
              <a:rPr dirty="0"/>
              <a:t>Where are we? </a:t>
            </a:r>
            <a:r>
              <a:rPr b="0" dirty="0"/>
              <a:t>(what is the world we live in?)</a:t>
            </a:r>
          </a:p>
          <a:p>
            <a:pPr marL="742950" lvl="1" indent="-285750">
              <a:spcBef>
                <a:spcPts val="0"/>
              </a:spcBef>
              <a:defRPr sz="2800" b="1"/>
            </a:pPr>
            <a:r>
              <a:rPr dirty="0"/>
              <a:t>Who are we?  </a:t>
            </a:r>
            <a:r>
              <a:rPr b="0" dirty="0"/>
              <a:t>(What does it mean to be human?)</a:t>
            </a:r>
          </a:p>
          <a:p>
            <a:pPr marL="742950" lvl="1" indent="-285750">
              <a:spcBef>
                <a:spcPts val="0"/>
              </a:spcBef>
              <a:defRPr sz="2800" b="1"/>
            </a:pPr>
            <a:r>
              <a:rPr dirty="0"/>
              <a:t>What’s gone wrong? </a:t>
            </a:r>
            <a:r>
              <a:rPr b="0" dirty="0"/>
              <a:t>(why is the world in a mess?)</a:t>
            </a:r>
          </a:p>
          <a:p>
            <a:pPr marL="742950" lvl="1" indent="-285750">
              <a:spcBef>
                <a:spcPts val="0"/>
              </a:spcBef>
              <a:defRPr sz="2800" b="1"/>
            </a:pPr>
            <a:r>
              <a:rPr dirty="0"/>
              <a:t>What’s the solution? </a:t>
            </a:r>
            <a:r>
              <a:rPr b="0" dirty="0"/>
              <a:t>(what can be done about it?)</a:t>
            </a:r>
            <a:endParaRPr lang="en-GB" b="0" dirty="0"/>
          </a:p>
          <a:p>
            <a:pPr marL="742950" lvl="1" indent="-285750">
              <a:spcBef>
                <a:spcPts val="0"/>
              </a:spcBef>
              <a:defRPr sz="2800" b="1"/>
            </a:pPr>
            <a:r>
              <a:rPr lang="en-GB" dirty="0"/>
              <a:t>Where will it all end? (is there any hope for the future?)</a:t>
            </a:r>
          </a:p>
          <a:p>
            <a:pPr marL="742950" lvl="1" indent="-285750">
              <a:spcBef>
                <a:spcPts val="0"/>
              </a:spcBef>
              <a:defRPr sz="2800" b="1"/>
            </a:pPr>
            <a:r>
              <a:rPr lang="en-GB" sz="2800" dirty="0"/>
              <a:t>How </a:t>
            </a:r>
            <a:r>
              <a:rPr lang="en-GB" sz="2800"/>
              <a:t>should we  then </a:t>
            </a:r>
            <a:r>
              <a:rPr lang="en-GB" sz="2800" dirty="0"/>
              <a:t>live?  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3640784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What does this do?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What does this do?	</a:t>
            </a:r>
          </a:p>
        </p:txBody>
      </p:sp>
      <p:sp>
        <p:nvSpPr>
          <p:cNvPr id="103" name="It tells us the story we are in.  We participate in Act 5, in the light of all we know from Acts 1-4, and in anticipation of Act 6.…"/>
          <p:cNvSpPr>
            <a:spLocks noGrp="1"/>
          </p:cNvSpPr>
          <p:nvPr>
            <p:ph type="body" idx="4294967295"/>
          </p:nvPr>
        </p:nvSpPr>
        <p:spPr>
          <a:xfrm>
            <a:off x="914400" y="1916025"/>
            <a:ext cx="7772400" cy="42101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  <a:defRPr b="1"/>
            </a:pPr>
            <a:r>
              <a:rPr dirty="0"/>
              <a:t>It </a:t>
            </a:r>
            <a:r>
              <a:rPr lang="en-GB" dirty="0"/>
              <a:t>puts </a:t>
            </a:r>
            <a:r>
              <a:rPr dirty="0"/>
              <a:t>us </a:t>
            </a:r>
            <a:r>
              <a:rPr lang="en-GB" i="1" dirty="0">
                <a:solidFill>
                  <a:srgbClr val="C01900"/>
                </a:solidFill>
              </a:rPr>
              <a:t>into God’s story</a:t>
            </a:r>
            <a:r>
              <a:rPr b="0" dirty="0"/>
              <a:t>.  </a:t>
            </a:r>
            <a:endParaRPr lang="en-GB" b="0" dirty="0"/>
          </a:p>
          <a:p>
            <a:pPr marL="0" indent="0">
              <a:buNone/>
              <a:defRPr b="1"/>
            </a:pPr>
            <a:endParaRPr lang="en-GB" dirty="0"/>
          </a:p>
          <a:p>
            <a:pPr marL="0" indent="0">
              <a:buNone/>
            </a:pPr>
            <a:endParaRPr b="0" dirty="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2693987" y="2209800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9" name="Arrow"/>
          <p:cNvSpPr/>
          <p:nvPr/>
        </p:nvSpPr>
        <p:spPr>
          <a:xfrm>
            <a:off x="5258571" y="2209800"/>
            <a:ext cx="1177919" cy="485775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riangle"/>
          <p:cNvSpPr/>
          <p:nvPr/>
        </p:nvSpPr>
        <p:spPr>
          <a:xfrm>
            <a:off x="7470775" y="1776094"/>
            <a:ext cx="1060450" cy="914401"/>
          </a:xfrm>
          <a:prstGeom prst="triangle">
            <a:avLst/>
          </a:prstGeom>
          <a:solidFill>
            <a:srgbClr val="FFFB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Rectangle"/>
          <p:cNvSpPr/>
          <p:nvPr/>
        </p:nvSpPr>
        <p:spPr>
          <a:xfrm rot="5400000">
            <a:off x="4509293" y="1694656"/>
            <a:ext cx="285751" cy="893763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"/>
          <p:cNvSpPr/>
          <p:nvPr/>
        </p:nvSpPr>
        <p:spPr>
          <a:xfrm rot="10800000">
            <a:off x="4518025" y="1628775"/>
            <a:ext cx="285751" cy="1533525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2468562" y="4429125"/>
            <a:ext cx="1158849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3</a:t>
            </a:r>
          </a:p>
          <a:p>
            <a:pPr algn="ctr">
              <a:defRPr sz="2000"/>
            </a:pPr>
            <a:r>
              <a:t>God’s People BC</a:t>
            </a:r>
          </a:p>
        </p:txBody>
      </p:sp>
      <p:sp>
        <p:nvSpPr>
          <p:cNvPr id="49" name="God"/>
          <p:cNvSpPr/>
          <p:nvPr/>
        </p:nvSpPr>
        <p:spPr>
          <a:xfrm>
            <a:off x="7717930" y="1340167"/>
            <a:ext cx="56614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God</a:t>
            </a:r>
          </a:p>
        </p:txBody>
      </p:sp>
      <p:sp>
        <p:nvSpPr>
          <p:cNvPr id="50" name="New Creation"/>
          <p:cNvSpPr/>
          <p:nvPr/>
        </p:nvSpPr>
        <p:spPr>
          <a:xfrm>
            <a:off x="7043819" y="2774950"/>
            <a:ext cx="903289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New Creation</a:t>
            </a:r>
          </a:p>
        </p:txBody>
      </p:sp>
      <p:sp>
        <p:nvSpPr>
          <p:cNvPr id="51" name="Redeemed…"/>
          <p:cNvSpPr/>
          <p:nvPr/>
        </p:nvSpPr>
        <p:spPr>
          <a:xfrm>
            <a:off x="7915268" y="2762250"/>
            <a:ext cx="1162043" cy="6502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t>Redeemed</a:t>
            </a:r>
            <a:endParaRPr>
              <a:solidFill>
                <a:srgbClr val="4F81BD"/>
              </a:solidFill>
              <a:latin typeface="Arial Rounded MT Bold"/>
              <a:ea typeface="Arial Rounded MT Bold"/>
              <a:cs typeface="Arial Rounded MT Bold"/>
              <a:sym typeface="Arial Rounded MT Bold"/>
            </a:endParaRPr>
          </a:p>
          <a:p>
            <a:r>
              <a:t>Humanity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  <p:sp>
        <p:nvSpPr>
          <p:cNvPr id="53" name="4…"/>
          <p:cNvSpPr/>
          <p:nvPr/>
        </p:nvSpPr>
        <p:spPr>
          <a:xfrm>
            <a:off x="3874715" y="4429125"/>
            <a:ext cx="1394570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4</a:t>
            </a:r>
          </a:p>
          <a:p>
            <a:pPr algn="ctr">
              <a:defRPr sz="2000"/>
            </a:pPr>
            <a:r>
              <a:t>Christ and Gospel</a:t>
            </a:r>
          </a:p>
        </p:txBody>
      </p:sp>
      <p:sp>
        <p:nvSpPr>
          <p:cNvPr id="54" name="5…"/>
          <p:cNvSpPr/>
          <p:nvPr/>
        </p:nvSpPr>
        <p:spPr>
          <a:xfrm>
            <a:off x="5183958" y="4429125"/>
            <a:ext cx="1327144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5</a:t>
            </a:r>
          </a:p>
          <a:p>
            <a:pPr algn="ctr">
              <a:defRPr sz="2000"/>
            </a:pPr>
            <a:r>
              <a:t>God’s People AD</a:t>
            </a:r>
          </a:p>
        </p:txBody>
      </p:sp>
      <p:sp>
        <p:nvSpPr>
          <p:cNvPr id="55" name="7…"/>
          <p:cNvSpPr/>
          <p:nvPr/>
        </p:nvSpPr>
        <p:spPr>
          <a:xfrm>
            <a:off x="7500080" y="4429125"/>
            <a:ext cx="1478821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7</a:t>
            </a:r>
          </a:p>
          <a:p>
            <a:pPr algn="ctr">
              <a:defRPr sz="2000"/>
            </a:pPr>
            <a:r>
              <a:t>New Creation</a:t>
            </a:r>
          </a:p>
        </p:txBody>
      </p:sp>
      <p:pic>
        <p:nvPicPr>
          <p:cNvPr id="56" name="Tick (judgment).jpeg" descr="Tick (judgment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650" y="1862137"/>
            <a:ext cx="1054100" cy="1066801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6…"/>
          <p:cNvSpPr/>
          <p:nvPr/>
        </p:nvSpPr>
        <p:spPr>
          <a:xfrm>
            <a:off x="6591285" y="4352538"/>
            <a:ext cx="102752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/>
            <a:r>
              <a:rPr dirty="0"/>
              <a:t>6</a:t>
            </a:r>
          </a:p>
          <a:p>
            <a:pPr algn="ctr"/>
            <a:r>
              <a:rPr lang="en-GB" dirty="0"/>
              <a:t>Final</a:t>
            </a:r>
          </a:p>
          <a:p>
            <a:pPr algn="ctr"/>
            <a:r>
              <a:rPr dirty="0"/>
              <a:t>Judgment</a:t>
            </a:r>
          </a:p>
        </p:txBody>
      </p:sp>
      <p:sp>
        <p:nvSpPr>
          <p:cNvPr id="2" name="Smiley Face 1">
            <a:extLst>
              <a:ext uri="{FF2B5EF4-FFF2-40B4-BE49-F238E27FC236}">
                <a16:creationId xmlns:a16="http://schemas.microsoft.com/office/drawing/2014/main" id="{DB7CFBEB-D7EA-0C45-9E56-18981D9F6878}"/>
              </a:ext>
            </a:extLst>
          </p:cNvPr>
          <p:cNvSpPr/>
          <p:nvPr/>
        </p:nvSpPr>
        <p:spPr>
          <a:xfrm>
            <a:off x="5683051" y="1876102"/>
            <a:ext cx="360203" cy="408311"/>
          </a:xfrm>
          <a:prstGeom prst="smileyFace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solidFill>
              <a:srgbClr val="4F81BD"/>
            </a:solidFill>
            <a:prstDash val="solid"/>
            <a:round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11624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What does this do?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What does this do?	</a:t>
            </a:r>
          </a:p>
        </p:txBody>
      </p:sp>
      <p:sp>
        <p:nvSpPr>
          <p:cNvPr id="103" name="It tells us the story we are in.  We participate in Act 5, in the light of all we know from Acts 1-4, and in anticipation of Act 6.…"/>
          <p:cNvSpPr>
            <a:spLocks noGrp="1"/>
          </p:cNvSpPr>
          <p:nvPr>
            <p:ph type="body" idx="4294967295"/>
          </p:nvPr>
        </p:nvSpPr>
        <p:spPr>
          <a:xfrm>
            <a:off x="914400" y="1916025"/>
            <a:ext cx="7772400" cy="421013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  <a:defRPr b="1"/>
            </a:pPr>
            <a:r>
              <a:rPr dirty="0"/>
              <a:t>It </a:t>
            </a:r>
            <a:r>
              <a:rPr lang="en-GB" dirty="0"/>
              <a:t>puts </a:t>
            </a:r>
            <a:r>
              <a:rPr dirty="0"/>
              <a:t>us </a:t>
            </a:r>
            <a:r>
              <a:rPr lang="en-GB" i="1" dirty="0">
                <a:solidFill>
                  <a:srgbClr val="C01900"/>
                </a:solidFill>
              </a:rPr>
              <a:t>into God’s story</a:t>
            </a:r>
            <a:r>
              <a:rPr b="0" dirty="0"/>
              <a:t>.  </a:t>
            </a:r>
            <a:endParaRPr lang="en-GB" b="0" dirty="0"/>
          </a:p>
          <a:p>
            <a:pPr marL="0" indent="0">
              <a:buNone/>
              <a:defRPr b="1"/>
            </a:pPr>
            <a:endParaRPr lang="en-GB" dirty="0"/>
          </a:p>
          <a:p>
            <a:pPr marL="0" indent="0">
              <a:buNone/>
              <a:defRPr b="1"/>
            </a:pPr>
            <a:r>
              <a:rPr b="0" dirty="0"/>
              <a:t>We </a:t>
            </a:r>
            <a:r>
              <a:rPr b="1" i="1" dirty="0"/>
              <a:t>participate</a:t>
            </a:r>
            <a:r>
              <a:rPr b="0" dirty="0"/>
              <a:t> in </a:t>
            </a:r>
            <a:r>
              <a:rPr lang="en-GB" b="0" dirty="0"/>
              <a:t>a</a:t>
            </a:r>
            <a:r>
              <a:rPr b="0" dirty="0" err="1"/>
              <a:t>ct</a:t>
            </a:r>
            <a:r>
              <a:rPr b="0" dirty="0"/>
              <a:t> 5, </a:t>
            </a:r>
            <a:endParaRPr lang="en-GB" b="0" dirty="0"/>
          </a:p>
          <a:p>
            <a:pPr marL="0" indent="0">
              <a:buNone/>
              <a:defRPr b="1"/>
            </a:pPr>
            <a:r>
              <a:rPr lang="en-GB" b="0" dirty="0"/>
              <a:t>	</a:t>
            </a:r>
            <a:r>
              <a:rPr b="0" dirty="0"/>
              <a:t>in the light of all we know from </a:t>
            </a:r>
            <a:r>
              <a:rPr lang="en-GB" b="0" dirty="0"/>
              <a:t>a</a:t>
            </a:r>
            <a:r>
              <a:rPr b="0" dirty="0" err="1"/>
              <a:t>cts</a:t>
            </a:r>
            <a:r>
              <a:rPr b="0" dirty="0"/>
              <a:t> 1-4</a:t>
            </a:r>
            <a:r>
              <a:rPr lang="en-GB" b="0" dirty="0"/>
              <a:t> </a:t>
            </a:r>
          </a:p>
          <a:p>
            <a:pPr marL="0" indent="0">
              <a:buNone/>
              <a:defRPr b="1"/>
            </a:pPr>
            <a:r>
              <a:rPr lang="en-GB" dirty="0"/>
              <a:t>				</a:t>
            </a:r>
            <a:r>
              <a:rPr lang="en-GB" b="0" dirty="0"/>
              <a:t>(the O.T and N.T.)</a:t>
            </a:r>
          </a:p>
          <a:p>
            <a:pPr marL="0" indent="0">
              <a:buNone/>
              <a:defRPr b="1"/>
            </a:pPr>
            <a:r>
              <a:rPr b="0" dirty="0"/>
              <a:t> </a:t>
            </a:r>
            <a:r>
              <a:rPr lang="en-GB" b="0" dirty="0"/>
              <a:t>	</a:t>
            </a:r>
            <a:r>
              <a:rPr b="0" dirty="0"/>
              <a:t>and in anticipation of </a:t>
            </a:r>
            <a:r>
              <a:rPr lang="en-GB" b="0" dirty="0"/>
              <a:t>a</a:t>
            </a:r>
            <a:r>
              <a:rPr b="0" dirty="0" err="1"/>
              <a:t>ct</a:t>
            </a:r>
            <a:r>
              <a:rPr lang="en-GB" b="0" dirty="0"/>
              <a:t>s</a:t>
            </a:r>
            <a:r>
              <a:rPr b="0" dirty="0"/>
              <a:t> 6</a:t>
            </a:r>
            <a:r>
              <a:rPr lang="en-GB" b="0" dirty="0"/>
              <a:t> and 7 </a:t>
            </a:r>
          </a:p>
          <a:p>
            <a:pPr marL="0" indent="0">
              <a:buNone/>
              <a:defRPr b="1"/>
            </a:pPr>
            <a:r>
              <a:rPr lang="en-GB" b="0" dirty="0"/>
              <a:t> 			(the return of  Christ). </a:t>
            </a:r>
            <a:endParaRPr b="0" dirty="0"/>
          </a:p>
          <a:p>
            <a:pPr marL="0" indent="0">
              <a:buNone/>
            </a:pP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313438472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What does this do?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r>
              <a:rPr dirty="0">
                <a:solidFill>
                  <a:srgbClr val="C00000"/>
                </a:solidFill>
              </a:rPr>
              <a:t>What does this do?	</a:t>
            </a:r>
          </a:p>
        </p:txBody>
      </p:sp>
      <p:sp>
        <p:nvSpPr>
          <p:cNvPr id="103" name="It tells us the story we are in.  We participate in Act 5, in the light of all we know from Acts 1-4, and in anticipation of Act 6.…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  <a:defRPr b="1"/>
            </a:pPr>
            <a:r>
              <a:rPr dirty="0"/>
              <a:t>It </a:t>
            </a:r>
            <a:r>
              <a:rPr lang="en-GB" dirty="0"/>
              <a:t>puts </a:t>
            </a:r>
            <a:r>
              <a:rPr dirty="0"/>
              <a:t>us </a:t>
            </a:r>
            <a:r>
              <a:rPr lang="en-GB" i="1" dirty="0">
                <a:solidFill>
                  <a:srgbClr val="C01900"/>
                </a:solidFill>
              </a:rPr>
              <a:t>into God’s story</a:t>
            </a:r>
            <a:r>
              <a:rPr b="0" dirty="0"/>
              <a:t>.  </a:t>
            </a:r>
          </a:p>
          <a:p>
            <a:pPr marL="0" indent="0">
              <a:buNone/>
            </a:pPr>
            <a:endParaRPr b="0" dirty="0"/>
          </a:p>
          <a:p>
            <a:pPr marL="514350" indent="-514350">
              <a:spcBef>
                <a:spcPts val="600"/>
              </a:spcBef>
              <a:buSzTx/>
              <a:buNone/>
            </a:pPr>
            <a:r>
              <a:rPr lang="en-GB" dirty="0"/>
              <a:t>	</a:t>
            </a:r>
            <a:r>
              <a:rPr dirty="0"/>
              <a:t>So, </a:t>
            </a:r>
            <a:r>
              <a:rPr lang="en-GB" dirty="0"/>
              <a:t>I</a:t>
            </a:r>
            <a:r>
              <a:rPr dirty="0"/>
              <a:t> don’t just “apply </a:t>
            </a:r>
            <a:r>
              <a:rPr lang="en-GB" dirty="0"/>
              <a:t>the Bible to my life</a:t>
            </a:r>
            <a:r>
              <a:rPr dirty="0"/>
              <a:t>”,</a:t>
            </a:r>
            <a:endParaRPr lang="en-GB" dirty="0"/>
          </a:p>
          <a:p>
            <a:pPr marL="514350" indent="-514350">
              <a:spcBef>
                <a:spcPts val="600"/>
              </a:spcBef>
              <a:buSzTx/>
              <a:buNone/>
            </a:pPr>
            <a:r>
              <a:rPr dirty="0"/>
              <a:t> </a:t>
            </a:r>
            <a:r>
              <a:rPr lang="en-GB" dirty="0"/>
              <a:t>				but rather,</a:t>
            </a:r>
          </a:p>
          <a:p>
            <a:pPr marL="514350" indent="-514350">
              <a:spcBef>
                <a:spcPts val="600"/>
              </a:spcBef>
              <a:buSzTx/>
              <a:buNone/>
            </a:pPr>
            <a:r>
              <a:rPr lang="en-GB" dirty="0"/>
              <a:t> 	“how can I apply my life to the Bible, </a:t>
            </a:r>
          </a:p>
          <a:p>
            <a:pPr marL="514350" indent="-514350">
              <a:spcBef>
                <a:spcPts val="600"/>
              </a:spcBef>
              <a:buSzTx/>
              <a:buNone/>
            </a:pPr>
            <a:r>
              <a:rPr lang="en-GB" dirty="0"/>
              <a:t>		as a </a:t>
            </a:r>
            <a:r>
              <a:rPr lang="en-GB" b="1" i="1" dirty="0"/>
              <a:t>participant</a:t>
            </a:r>
            <a:r>
              <a:rPr lang="en-GB" dirty="0"/>
              <a:t> in its great story?”</a:t>
            </a:r>
            <a:endParaRPr b="1" i="1" dirty="0"/>
          </a:p>
        </p:txBody>
      </p:sp>
    </p:spTree>
    <p:extLst>
      <p:ext uri="{BB962C8B-B14F-4D97-AF65-F5344CB8AC3E}">
        <p14:creationId xmlns:p14="http://schemas.microsoft.com/office/powerpoint/2010/main" val="53432794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/>
          <p:cNvSpPr>
            <a:spLocks noGrp="1"/>
          </p:cNvSpPr>
          <p:nvPr>
            <p:ph type="title"/>
          </p:nvPr>
        </p:nvSpPr>
        <p:spPr>
          <a:xfrm>
            <a:off x="847452" y="419893"/>
            <a:ext cx="7886701" cy="994174"/>
          </a:xfrm>
          <a:prstGeom prst="rect">
            <a:avLst/>
          </a:prstGeom>
        </p:spPr>
        <p:txBody>
          <a:bodyPr>
            <a:normAutofit/>
          </a:bodyPr>
          <a:lstStyle>
            <a:lvl1pPr defTabSz="685800">
              <a:defRPr sz="3600">
                <a:solidFill>
                  <a:srgbClr val="C00000"/>
                </a:solidFill>
              </a:defRPr>
            </a:lvl1pPr>
          </a:lstStyle>
          <a:p>
            <a:pPr algn="ctr"/>
            <a:r>
              <a:rPr lang="en-US" sz="4000" dirty="0"/>
              <a:t>What does this do?</a:t>
            </a:r>
            <a:endParaRPr sz="4000" dirty="0"/>
          </a:p>
        </p:txBody>
      </p:sp>
      <p:sp>
        <p:nvSpPr>
          <p:cNvPr id="106" name="Content Placeholder 2"/>
          <p:cNvSpPr>
            <a:spLocks noGrp="1"/>
          </p:cNvSpPr>
          <p:nvPr>
            <p:ph type="body" idx="1"/>
          </p:nvPr>
        </p:nvSpPr>
        <p:spPr>
          <a:xfrm>
            <a:off x="628650" y="1540668"/>
            <a:ext cx="8324306" cy="4955931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  <a:defRPr sz="3600">
                <a:solidFill>
                  <a:srgbClr val="C00000"/>
                </a:solidFill>
              </a:defRPr>
            </a:pPr>
            <a:r>
              <a:rPr lang="en-GB" sz="3200" b="1" dirty="0">
                <a:solidFill>
                  <a:schemeClr val="tx1"/>
                </a:solidFill>
              </a:rPr>
              <a:t>4.  It challenges us </a:t>
            </a:r>
            <a:r>
              <a:rPr lang="en-GB" sz="3200" b="1" i="1" dirty="0"/>
              <a:t>to live the story we are in</a:t>
            </a:r>
            <a:endParaRPr sz="3200" b="1" i="1" dirty="0"/>
          </a:p>
          <a:p>
            <a:r>
              <a:rPr dirty="0"/>
              <a:t>Colossians 1:9-11. </a:t>
            </a:r>
          </a:p>
        </p:txBody>
      </p:sp>
      <p:sp>
        <p:nvSpPr>
          <p:cNvPr id="107" name="Content Placeholder 2"/>
          <p:cNvSpPr/>
          <p:nvPr/>
        </p:nvSpPr>
        <p:spPr>
          <a:xfrm>
            <a:off x="395152" y="2734256"/>
            <a:ext cx="8353697" cy="4150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4289" tIns="34289" rIns="34289" bIns="34289">
            <a:normAutofit/>
          </a:bodyPr>
          <a:lstStyle/>
          <a:p>
            <a:pPr marL="212872" indent="-212872" defTabSz="886968">
              <a:lnSpc>
                <a:spcPct val="72000"/>
              </a:lnSpc>
              <a:spcBef>
                <a:spcPts val="900"/>
              </a:spcBef>
              <a:buSzPct val="100000"/>
              <a:buFont typeface="Arial"/>
              <a:buChar char="•"/>
              <a:defRPr sz="2328" u="sng"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r>
              <a:rPr dirty="0"/>
              <a:t>9  </a:t>
            </a:r>
            <a:r>
              <a:rPr u="none" dirty="0"/>
              <a:t>We continually ask God to fill you with the </a:t>
            </a:r>
            <a:r>
              <a:rPr b="1" i="1" u="none" dirty="0">
                <a:solidFill>
                  <a:srgbClr val="C00000"/>
                </a:solidFill>
              </a:rPr>
              <a:t>knowledge of his will </a:t>
            </a:r>
            <a:r>
              <a:rPr u="none" dirty="0"/>
              <a:t>through all the wisdom and understanding that the Spirit gives, </a:t>
            </a:r>
          </a:p>
          <a:p>
            <a:pPr algn="r" defTabSz="886968">
              <a:lnSpc>
                <a:spcPct val="72000"/>
              </a:lnSpc>
              <a:spcBef>
                <a:spcPts val="900"/>
              </a:spcBef>
              <a:defRPr sz="2328" i="1">
                <a:solidFill>
                  <a:srgbClr val="C00000"/>
                </a:solidFill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r>
              <a:rPr dirty="0"/>
              <a:t>i.e.  Know God’s story</a:t>
            </a:r>
          </a:p>
          <a:p>
            <a:pPr marL="212872" indent="-212872" defTabSz="886968">
              <a:lnSpc>
                <a:spcPct val="72000"/>
              </a:lnSpc>
              <a:spcBef>
                <a:spcPts val="900"/>
              </a:spcBef>
              <a:buSzPct val="100000"/>
              <a:buFont typeface="Arial"/>
              <a:buChar char="•"/>
              <a:defRPr sz="2328" u="sng"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r>
              <a:rPr dirty="0"/>
              <a:t>10</a:t>
            </a:r>
            <a:r>
              <a:rPr u="none" dirty="0"/>
              <a:t>   so that you may </a:t>
            </a:r>
            <a:r>
              <a:rPr b="1" i="1" u="none" dirty="0">
                <a:solidFill>
                  <a:srgbClr val="C00000"/>
                </a:solidFill>
              </a:rPr>
              <a:t>live a life </a:t>
            </a:r>
            <a:r>
              <a:rPr u="none" dirty="0"/>
              <a:t>worthy of the Lord and please him in every way: bearing fruit in every good work, growing in the knowledge of God,  </a:t>
            </a:r>
          </a:p>
          <a:p>
            <a:pPr algn="r" defTabSz="886968">
              <a:lnSpc>
                <a:spcPct val="72000"/>
              </a:lnSpc>
              <a:spcBef>
                <a:spcPts val="900"/>
              </a:spcBef>
              <a:defRPr sz="2328" i="1">
                <a:solidFill>
                  <a:srgbClr val="C00000"/>
                </a:solidFill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r>
              <a:rPr dirty="0"/>
              <a:t>i.e.  Live by God’s standards</a:t>
            </a:r>
          </a:p>
          <a:p>
            <a:pPr marL="212872" indent="-212872" defTabSz="886968">
              <a:lnSpc>
                <a:spcPct val="72000"/>
              </a:lnSpc>
              <a:spcBef>
                <a:spcPts val="900"/>
              </a:spcBef>
              <a:buSzPct val="100000"/>
              <a:buFont typeface="Arial"/>
              <a:buChar char="•"/>
              <a:defRPr sz="2328" u="sng"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r>
              <a:rPr dirty="0"/>
              <a:t>11</a:t>
            </a:r>
            <a:r>
              <a:rPr u="none" dirty="0"/>
              <a:t>   being strengthened with all power according to his glorious might so that you may have great </a:t>
            </a:r>
            <a:r>
              <a:rPr b="1" i="1" u="none" dirty="0">
                <a:solidFill>
                  <a:srgbClr val="C00000"/>
                </a:solidFill>
              </a:rPr>
              <a:t>endurance and patience</a:t>
            </a:r>
            <a:r>
              <a:rPr u="none" dirty="0">
                <a:solidFill>
                  <a:srgbClr val="C00000"/>
                </a:solidFill>
              </a:rPr>
              <a:t>,</a:t>
            </a:r>
          </a:p>
          <a:p>
            <a:pPr algn="r" defTabSz="886968">
              <a:lnSpc>
                <a:spcPct val="72000"/>
              </a:lnSpc>
              <a:spcBef>
                <a:spcPts val="900"/>
              </a:spcBef>
              <a:defRPr sz="2328" i="1">
                <a:solidFill>
                  <a:srgbClr val="C00000"/>
                </a:solidFill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r>
              <a:rPr dirty="0"/>
              <a:t>i.e.  Prove God’s strength</a:t>
            </a:r>
          </a:p>
          <a:p>
            <a:pPr marL="221742" indent="-221742" defTabSz="886968">
              <a:lnSpc>
                <a:spcPct val="72000"/>
              </a:lnSpc>
              <a:spcBef>
                <a:spcPts val="900"/>
              </a:spcBef>
              <a:buSzPct val="100000"/>
              <a:buFont typeface="Arial"/>
              <a:buChar char="•"/>
              <a:defRPr sz="2134">
                <a:solidFill>
                  <a:srgbClr val="C00000"/>
                </a:solidFill>
                <a:effectLst>
                  <a:outerShdw blurRad="36957" dist="36957" dir="2700000" rotWithShape="0">
                    <a:srgbClr val="C0C0C0"/>
                  </a:outerShdw>
                </a:effectLst>
              </a:defRPr>
            </a:pP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1" build="p" bldLvl="5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ontent Placeholder 2"/>
          <p:cNvSpPr>
            <a:spLocks noGrp="1"/>
          </p:cNvSpPr>
          <p:nvPr>
            <p:ph type="body" idx="1"/>
          </p:nvPr>
        </p:nvSpPr>
        <p:spPr>
          <a:xfrm>
            <a:off x="628650" y="1510301"/>
            <a:ext cx="7886700" cy="4927806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434339" lvl="1" indent="0" defTabSz="868680">
              <a:spcBef>
                <a:spcPts val="400"/>
              </a:spcBef>
              <a:buNone/>
              <a:defRPr sz="3420"/>
            </a:pPr>
            <a:r>
              <a:rPr lang="en-GB" b="1" dirty="0"/>
              <a:t>5. It sends us out </a:t>
            </a:r>
            <a:r>
              <a:rPr lang="en-GB" b="1" i="1" dirty="0">
                <a:solidFill>
                  <a:srgbClr val="C00000"/>
                </a:solidFill>
              </a:rPr>
              <a:t>to play our part in the mission of God</a:t>
            </a:r>
            <a:r>
              <a:rPr lang="en-GB" i="1" dirty="0">
                <a:solidFill>
                  <a:srgbClr val="C00000"/>
                </a:solidFill>
              </a:rPr>
              <a:t>. </a:t>
            </a:r>
          </a:p>
          <a:p>
            <a:pPr marL="434339" lvl="1" indent="0" defTabSz="868680">
              <a:spcBef>
                <a:spcPts val="400"/>
              </a:spcBef>
              <a:buNone/>
              <a:defRPr sz="3420"/>
            </a:pPr>
            <a:endParaRPr lang="en-GB" dirty="0"/>
          </a:p>
          <a:p>
            <a:pPr marL="651509" lvl="1" indent="-217170" defTabSz="868680">
              <a:spcBef>
                <a:spcPts val="400"/>
              </a:spcBef>
              <a:defRPr sz="3420"/>
            </a:pPr>
            <a:r>
              <a:rPr dirty="0"/>
              <a:t>Eph. 1:9-10 </a:t>
            </a:r>
            <a:endParaRPr sz="2280" dirty="0"/>
          </a:p>
          <a:p>
            <a:pPr marL="651509" lvl="1" indent="-217170" defTabSz="868680">
              <a:spcBef>
                <a:spcPts val="400"/>
              </a:spcBef>
              <a:defRPr sz="3420"/>
            </a:pPr>
            <a:endParaRPr sz="2280" dirty="0"/>
          </a:p>
          <a:p>
            <a:pPr marL="651509" lvl="1" indent="-217170" defTabSz="868680">
              <a:spcBef>
                <a:spcPts val="400"/>
              </a:spcBef>
              <a:defRPr sz="3420"/>
            </a:pPr>
            <a:r>
              <a:rPr dirty="0"/>
              <a:t>God’s mission is to </a:t>
            </a:r>
            <a:r>
              <a:rPr b="1" dirty="0"/>
              <a:t>redeem the whole of creation</a:t>
            </a:r>
            <a:r>
              <a:rPr dirty="0"/>
              <a:t>, broken by sin and evil, into the </a:t>
            </a:r>
            <a:r>
              <a:rPr b="1" dirty="0"/>
              <a:t>new creation</a:t>
            </a:r>
            <a:r>
              <a:rPr dirty="0"/>
              <a:t>, populated by redeemed people from every culture, through the cross and resurrection of Christ</a:t>
            </a:r>
            <a:r>
              <a:rPr b="1" dirty="0"/>
              <a:t>.</a:t>
            </a:r>
            <a:br>
              <a:rPr lang="en-GB" b="1" dirty="0"/>
            </a:br>
            <a:endParaRPr lang="en-GB" b="1" dirty="0"/>
          </a:p>
          <a:p>
            <a:pPr marL="651509" lvl="1" indent="-217170" defTabSz="868680">
              <a:spcBef>
                <a:spcPts val="400"/>
              </a:spcBef>
              <a:defRPr sz="3420"/>
            </a:pPr>
            <a:r>
              <a:rPr lang="en-GB" dirty="0"/>
              <a:t>Every part of life, then, including our daily work, participates in the mission of God</a:t>
            </a:r>
            <a:endParaRPr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47452" y="419893"/>
            <a:ext cx="7886701" cy="994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4289" tIns="34289" rIns="34289" bIns="34289" anchor="ctr">
            <a:normAutofit/>
          </a:bodyPr>
          <a:lstStyle>
            <a:lvl1pPr marL="0" marR="0" indent="0" algn="l" defTabSz="6858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b="0" i="0" u="none" strike="noStrike" cap="none" spc="0" baseline="0">
                <a:ln>
                  <a:noFill/>
                </a:ln>
                <a:solidFill>
                  <a:srgbClr val="C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228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457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685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9144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11430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13716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16002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1828800" algn="ctr" defTabSz="4572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 hangingPunct="1"/>
            <a:r>
              <a:rPr lang="en-US" sz="4000" dirty="0"/>
              <a:t>What does this do?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2. Whose mission are we living for?  “The five marks of mission”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061003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388620">
              <a:defRPr sz="3400">
                <a:solidFill>
                  <a:srgbClr val="FF2600"/>
                </a:solidFill>
              </a:defRPr>
            </a:pPr>
            <a:r>
              <a:rPr sz="3600" dirty="0">
                <a:solidFill>
                  <a:srgbClr val="C00000"/>
                </a:solidFill>
              </a:rPr>
              <a:t>“The five marks of mission”</a:t>
            </a:r>
          </a:p>
        </p:txBody>
      </p:sp>
      <p:pic>
        <p:nvPicPr>
          <p:cNvPr id="113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79562"/>
            <a:ext cx="8229600" cy="4973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4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5931" y="2285999"/>
            <a:ext cx="3132138" cy="35607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hurch, Society, Creation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 </a:t>
            </a:r>
            <a:r>
              <a:rPr>
                <a:solidFill>
                  <a:srgbClr val="FF2600"/>
                </a:solidFill>
              </a:rPr>
              <a:t>Church, Society, Creation</a:t>
            </a:r>
          </a:p>
        </p:txBody>
      </p:sp>
      <p:pic>
        <p:nvPicPr>
          <p:cNvPr id="117" name="image.png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01700"/>
            <a:ext cx="8229600" cy="5803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Building the church"/>
          <p:cNvSpPr/>
          <p:nvPr/>
        </p:nvSpPr>
        <p:spPr>
          <a:xfrm>
            <a:off x="395287" y="4697412"/>
            <a:ext cx="2545071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r>
              <a:t>Building the church</a:t>
            </a:r>
          </a:p>
        </p:txBody>
      </p:sp>
      <p:sp>
        <p:nvSpPr>
          <p:cNvPr id="119" name="Serving society"/>
          <p:cNvSpPr/>
          <p:nvPr/>
        </p:nvSpPr>
        <p:spPr>
          <a:xfrm>
            <a:off x="6400800" y="4614862"/>
            <a:ext cx="1997978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r>
              <a:t>Serving society</a:t>
            </a:r>
          </a:p>
        </p:txBody>
      </p:sp>
      <p:sp>
        <p:nvSpPr>
          <p:cNvPr id="120" name="Ruling and caring for creation"/>
          <p:cNvSpPr/>
          <p:nvPr/>
        </p:nvSpPr>
        <p:spPr>
          <a:xfrm>
            <a:off x="2752725" y="4987925"/>
            <a:ext cx="3823355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 b="1">
                <a:effectLst>
                  <a:outerShdw blurRad="12700" dist="25400" dir="2700000" rotWithShape="0">
                    <a:srgbClr val="DDDDDD"/>
                  </a:outerShdw>
                </a:effectLst>
              </a:defRPr>
            </a:lvl1pPr>
          </a:lstStyle>
          <a:p>
            <a:r>
              <a:t>Ruling and caring for creation</a:t>
            </a:r>
          </a:p>
        </p:txBody>
      </p:sp>
      <p:pic>
        <p:nvPicPr>
          <p:cNvPr id="121" name="image.png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1162" y="1103312"/>
            <a:ext cx="3241676" cy="35544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riple focus"/>
          <p:cNvSpPr>
            <a:spLocks noGrp="1"/>
          </p:cNvSpPr>
          <p:nvPr>
            <p:ph type="title" idx="4294967295"/>
          </p:nvPr>
        </p:nvSpPr>
        <p:spPr>
          <a:xfrm>
            <a:off x="457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Triple focus	</a:t>
            </a:r>
          </a:p>
        </p:txBody>
      </p:sp>
      <p:sp>
        <p:nvSpPr>
          <p:cNvPr id="124" name="The mission of God addresses…"/>
          <p:cNvSpPr>
            <a:spLocks noGrp="1"/>
          </p:cNvSpPr>
          <p:nvPr>
            <p:ph type="body" idx="4294967295"/>
          </p:nvPr>
        </p:nvSpPr>
        <p:spPr>
          <a:xfrm>
            <a:off x="457200" y="1417637"/>
            <a:ext cx="8229600" cy="50593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>
                <a:solidFill>
                  <a:srgbClr val="0432FF"/>
                </a:solidFill>
              </a:defRPr>
            </a:pPr>
            <a:r>
              <a:t>The </a:t>
            </a:r>
            <a:r>
              <a:rPr b="1"/>
              <a:t>mission of God</a:t>
            </a:r>
            <a:r>
              <a:t> addresses</a:t>
            </a:r>
          </a:p>
          <a:p>
            <a:pPr marL="0" indent="0" algn="ctr">
              <a:buChar char="•"/>
            </a:pPr>
            <a:r>
              <a:t>Individual persons</a:t>
            </a:r>
          </a:p>
          <a:p>
            <a:pPr marL="0" indent="0" algn="ctr">
              <a:buChar char="•"/>
            </a:pPr>
            <a:r>
              <a:t>Society and culture</a:t>
            </a:r>
          </a:p>
          <a:p>
            <a:pPr marL="0" indent="0" algn="ctr">
              <a:buChar char="•"/>
            </a:pPr>
            <a:r>
              <a:t>Creation</a:t>
            </a:r>
          </a:p>
          <a:p>
            <a:pPr marL="0" indent="0">
              <a:buSzTx/>
              <a:buNone/>
              <a:defRPr i="1">
                <a:solidFill>
                  <a:srgbClr val="0432FF"/>
                </a:solidFill>
              </a:defRPr>
            </a:pPr>
            <a:r>
              <a:t>“All three are broken and suffering because of sin; all three are included in the redeeming love and mission of God; all three must be part of the comprehensive mission of God’s people.” </a:t>
            </a:r>
          </a:p>
          <a:p>
            <a:pPr marL="0" indent="0" algn="r">
              <a:spcBef>
                <a:spcPts val="600"/>
              </a:spcBef>
              <a:buSzTx/>
              <a:buNone/>
              <a:defRPr sz="2800"/>
            </a:pPr>
            <a:r>
              <a:t>Cape Town Commitment  I.7a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1"/>
          <p:cNvSpPr>
            <a:spLocks noGrp="1"/>
          </p:cNvSpPr>
          <p:nvPr>
            <p:ph type="title"/>
          </p:nvPr>
        </p:nvSpPr>
        <p:spPr>
          <a:xfrm>
            <a:off x="628650" y="559593"/>
            <a:ext cx="7886700" cy="994174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C02F41"/>
                </a:solidFill>
              </a:defRPr>
            </a:lvl1pPr>
          </a:lstStyle>
          <a:p>
            <a:pPr algn="ctr"/>
            <a:r>
              <a:rPr dirty="0"/>
              <a:t>So what?</a:t>
            </a:r>
          </a:p>
        </p:txBody>
      </p:sp>
      <p:sp>
        <p:nvSpPr>
          <p:cNvPr id="127" name="Content Placeholder 2"/>
          <p:cNvSpPr>
            <a:spLocks noGrp="1"/>
          </p:cNvSpPr>
          <p:nvPr>
            <p:ph type="body" idx="1"/>
          </p:nvPr>
        </p:nvSpPr>
        <p:spPr>
          <a:xfrm>
            <a:off x="948127" y="1718166"/>
            <a:ext cx="7886701" cy="4789343"/>
          </a:xfrm>
          <a:prstGeom prst="rect">
            <a:avLst/>
          </a:prstGeom>
        </p:spPr>
        <p:txBody>
          <a:bodyPr/>
          <a:lstStyle/>
          <a:p>
            <a:pPr>
              <a:defRPr sz="3200">
                <a:solidFill>
                  <a:srgbClr val="C00000"/>
                </a:solidFill>
              </a:defRPr>
            </a:pPr>
            <a:r>
              <a:rPr dirty="0"/>
              <a:t>God’s whole mission is for God’s whole church</a:t>
            </a:r>
          </a:p>
          <a:p>
            <a:pPr marL="685800" lvl="1" indent="-228600">
              <a:spcBef>
                <a:spcPts val="500"/>
              </a:spcBef>
            </a:pPr>
            <a:r>
              <a:rPr dirty="0"/>
              <a:t>But every</a:t>
            </a:r>
            <a:r>
              <a:rPr i="1" dirty="0"/>
              <a:t>body</a:t>
            </a:r>
            <a:r>
              <a:rPr dirty="0"/>
              <a:t> can’t do every</a:t>
            </a:r>
            <a:r>
              <a:rPr i="1" dirty="0"/>
              <a:t>thing</a:t>
            </a:r>
            <a:endParaRPr sz="2400" dirty="0"/>
          </a:p>
          <a:p>
            <a:pPr>
              <a:defRPr sz="3200">
                <a:solidFill>
                  <a:srgbClr val="C00000"/>
                </a:solidFill>
              </a:defRPr>
            </a:pPr>
            <a:r>
              <a:rPr dirty="0"/>
              <a:t>The whole church’s mission includes every church member</a:t>
            </a:r>
          </a:p>
          <a:p>
            <a:pPr marL="685800" lvl="1" indent="-228600">
              <a:spcBef>
                <a:spcPts val="500"/>
              </a:spcBef>
            </a:pPr>
            <a:r>
              <a:rPr dirty="0"/>
              <a:t>But we have different callings and sendings</a:t>
            </a:r>
          </a:p>
          <a:p>
            <a:pPr>
              <a:defRPr sz="3200">
                <a:solidFill>
                  <a:srgbClr val="C00000"/>
                </a:solidFill>
              </a:defRPr>
            </a:pPr>
            <a:r>
              <a:rPr dirty="0"/>
              <a:t>Every </a:t>
            </a:r>
            <a:r>
              <a:rPr lang="en-GB" dirty="0"/>
              <a:t>church </a:t>
            </a:r>
            <a:r>
              <a:rPr dirty="0"/>
              <a:t>member’s mission includes the whole of life.</a:t>
            </a:r>
          </a:p>
          <a:p>
            <a:pPr marL="685800" lvl="1" indent="-228600">
              <a:spcBef>
                <a:spcPts val="500"/>
              </a:spcBef>
            </a:pPr>
            <a:r>
              <a:rPr dirty="0"/>
              <a:t>Jesus is Lord – of all.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build="p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"/>
          <p:cNvSpPr>
            <a:spLocks noGrp="1"/>
          </p:cNvSpPr>
          <p:nvPr>
            <p:ph type="title" idx="4294967295"/>
          </p:nvPr>
        </p:nvSpPr>
        <p:spPr>
          <a:xfrm>
            <a:off x="80168" y="1236986"/>
            <a:ext cx="9144001" cy="466462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800">
                <a:solidFill>
                  <a:srgbClr val="376092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br>
              <a:rPr dirty="0"/>
            </a:br>
            <a:endParaRPr dirty="0"/>
          </a:p>
        </p:txBody>
      </p:sp>
      <p:sp>
        <p:nvSpPr>
          <p:cNvPr id="36" name="Triangle"/>
          <p:cNvSpPr/>
          <p:nvPr/>
        </p:nvSpPr>
        <p:spPr>
          <a:xfrm>
            <a:off x="354012" y="1938337"/>
            <a:ext cx="1060451" cy="914401"/>
          </a:xfrm>
          <a:prstGeom prst="triangle">
            <a:avLst/>
          </a:prstGeom>
          <a:solidFill>
            <a:srgbClr val="008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Arrow"/>
          <p:cNvSpPr/>
          <p:nvPr/>
        </p:nvSpPr>
        <p:spPr>
          <a:xfrm>
            <a:off x="2693987" y="2209800"/>
            <a:ext cx="1230232" cy="48577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"/>
          <p:cNvSpPr/>
          <p:nvPr/>
        </p:nvSpPr>
        <p:spPr>
          <a:xfrm>
            <a:off x="1743156" y="2130100"/>
            <a:ext cx="669762" cy="645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316"/>
                </a:moveTo>
                <a:lnTo>
                  <a:pt x="3030" y="0"/>
                </a:lnTo>
                <a:lnTo>
                  <a:pt x="10800" y="7650"/>
                </a:lnTo>
                <a:lnTo>
                  <a:pt x="18570" y="0"/>
                </a:lnTo>
                <a:lnTo>
                  <a:pt x="21600" y="3316"/>
                </a:lnTo>
                <a:lnTo>
                  <a:pt x="13999" y="10800"/>
                </a:lnTo>
                <a:lnTo>
                  <a:pt x="21600" y="18284"/>
                </a:lnTo>
                <a:lnTo>
                  <a:pt x="18570" y="21600"/>
                </a:lnTo>
                <a:lnTo>
                  <a:pt x="10800" y="13950"/>
                </a:lnTo>
                <a:lnTo>
                  <a:pt x="3030" y="21600"/>
                </a:lnTo>
                <a:lnTo>
                  <a:pt x="0" y="18284"/>
                </a:lnTo>
                <a:lnTo>
                  <a:pt x="7601" y="10800"/>
                </a:lnTo>
                <a:lnTo>
                  <a:pt x="0" y="3316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000000">
                <a:alpha val="34999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39" name="Arrow"/>
          <p:cNvSpPr/>
          <p:nvPr/>
        </p:nvSpPr>
        <p:spPr>
          <a:xfrm>
            <a:off x="5258571" y="2209800"/>
            <a:ext cx="1177919" cy="485775"/>
          </a:xfrm>
          <a:prstGeom prst="rightArrow">
            <a:avLst>
              <a:gd name="adj1" fmla="val 50000"/>
              <a:gd name="adj2" fmla="val 49995"/>
            </a:avLst>
          </a:prstGeom>
          <a:solidFill>
            <a:srgbClr val="FF26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Triangle"/>
          <p:cNvSpPr/>
          <p:nvPr/>
        </p:nvSpPr>
        <p:spPr>
          <a:xfrm>
            <a:off x="7470775" y="1776094"/>
            <a:ext cx="1060450" cy="914401"/>
          </a:xfrm>
          <a:prstGeom prst="triangle">
            <a:avLst/>
          </a:prstGeom>
          <a:solidFill>
            <a:srgbClr val="FFFB00"/>
          </a:solidFill>
          <a:ln>
            <a:solidFill>
              <a:srgbClr val="4A7EBB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Rectangle"/>
          <p:cNvSpPr/>
          <p:nvPr/>
        </p:nvSpPr>
        <p:spPr>
          <a:xfrm rot="5400000">
            <a:off x="4509293" y="1694656"/>
            <a:ext cx="285751" cy="893763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Rectangle"/>
          <p:cNvSpPr/>
          <p:nvPr/>
        </p:nvSpPr>
        <p:spPr>
          <a:xfrm rot="10800000">
            <a:off x="4518025" y="1628775"/>
            <a:ext cx="285751" cy="1533525"/>
          </a:xfrm>
          <a:prstGeom prst="rect">
            <a:avLst/>
          </a:prstGeom>
          <a:solidFill>
            <a:srgbClr val="FF2600"/>
          </a:solidFill>
          <a:ln>
            <a:solidFill>
              <a:srgbClr val="4F81BD"/>
            </a:solidFill>
          </a:ln>
          <a:effectLst>
            <a:outerShdw blurRad="38100" dist="23000" dir="5400000" rotWithShape="0">
              <a:srgbClr val="808080">
                <a:alpha val="34999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God"/>
          <p:cNvSpPr/>
          <p:nvPr/>
        </p:nvSpPr>
        <p:spPr>
          <a:xfrm>
            <a:off x="501650" y="1628775"/>
            <a:ext cx="56614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God</a:t>
            </a:r>
          </a:p>
        </p:txBody>
      </p:sp>
      <p:sp>
        <p:nvSpPr>
          <p:cNvPr id="44" name="Earth"/>
          <p:cNvSpPr/>
          <p:nvPr/>
        </p:nvSpPr>
        <p:spPr>
          <a:xfrm>
            <a:off x="101600" y="2921000"/>
            <a:ext cx="714373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Earth</a:t>
            </a:r>
          </a:p>
        </p:txBody>
      </p:sp>
      <p:sp>
        <p:nvSpPr>
          <p:cNvPr id="45" name="Humanity"/>
          <p:cNvSpPr/>
          <p:nvPr/>
        </p:nvSpPr>
        <p:spPr>
          <a:xfrm>
            <a:off x="912812" y="2930525"/>
            <a:ext cx="1158849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F81BD"/>
                </a:solidFill>
                <a:latin typeface="Arial Rounded MT Bold"/>
                <a:ea typeface="Arial Rounded MT Bold"/>
                <a:cs typeface="Arial Rounded MT Bold"/>
                <a:sym typeface="Arial Rounded MT Bold"/>
              </a:defRPr>
            </a:lvl1pPr>
          </a:lstStyle>
          <a:p>
            <a:r>
              <a:t>Humanity</a:t>
            </a:r>
          </a:p>
        </p:txBody>
      </p:sp>
      <p:sp>
        <p:nvSpPr>
          <p:cNvPr id="46" name="1…"/>
          <p:cNvSpPr/>
          <p:nvPr/>
        </p:nvSpPr>
        <p:spPr>
          <a:xfrm>
            <a:off x="152400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1</a:t>
            </a:r>
          </a:p>
          <a:p>
            <a:pPr algn="ctr">
              <a:defRPr sz="2000"/>
            </a:pPr>
            <a:r>
              <a:t>Creation</a:t>
            </a:r>
          </a:p>
        </p:txBody>
      </p:sp>
      <p:sp>
        <p:nvSpPr>
          <p:cNvPr id="47" name="2…"/>
          <p:cNvSpPr/>
          <p:nvPr/>
        </p:nvSpPr>
        <p:spPr>
          <a:xfrm>
            <a:off x="1239837" y="4419600"/>
            <a:ext cx="1069990" cy="701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2</a:t>
            </a:r>
          </a:p>
          <a:p>
            <a:pPr algn="ctr">
              <a:defRPr sz="2000"/>
            </a:pPr>
            <a:r>
              <a:t>Rebellion</a:t>
            </a:r>
          </a:p>
        </p:txBody>
      </p:sp>
      <p:sp>
        <p:nvSpPr>
          <p:cNvPr id="48" name="3…"/>
          <p:cNvSpPr/>
          <p:nvPr/>
        </p:nvSpPr>
        <p:spPr>
          <a:xfrm>
            <a:off x="2468562" y="4429125"/>
            <a:ext cx="1158849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3</a:t>
            </a:r>
          </a:p>
          <a:p>
            <a:pPr algn="ctr">
              <a:defRPr sz="2000"/>
            </a:pPr>
            <a:r>
              <a:t>God’s People BC</a:t>
            </a:r>
          </a:p>
        </p:txBody>
      </p:sp>
      <p:sp>
        <p:nvSpPr>
          <p:cNvPr id="49" name="God"/>
          <p:cNvSpPr/>
          <p:nvPr/>
        </p:nvSpPr>
        <p:spPr>
          <a:xfrm>
            <a:off x="7717930" y="1340167"/>
            <a:ext cx="56614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r>
              <a:t>God</a:t>
            </a:r>
          </a:p>
        </p:txBody>
      </p:sp>
      <p:sp>
        <p:nvSpPr>
          <p:cNvPr id="50" name="New Creation"/>
          <p:cNvSpPr/>
          <p:nvPr/>
        </p:nvSpPr>
        <p:spPr>
          <a:xfrm>
            <a:off x="7043819" y="2774950"/>
            <a:ext cx="903289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/>
              <a:t>New Creation</a:t>
            </a:r>
          </a:p>
        </p:txBody>
      </p:sp>
      <p:sp>
        <p:nvSpPr>
          <p:cNvPr id="51" name="Redeemed…"/>
          <p:cNvSpPr/>
          <p:nvPr/>
        </p:nvSpPr>
        <p:spPr>
          <a:xfrm>
            <a:off x="7915268" y="2762250"/>
            <a:ext cx="1162043" cy="65024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r>
              <a:t>Redeemed</a:t>
            </a:r>
            <a:endParaRPr>
              <a:solidFill>
                <a:srgbClr val="4F81BD"/>
              </a:solidFill>
              <a:latin typeface="Arial Rounded MT Bold"/>
              <a:ea typeface="Arial Rounded MT Bold"/>
              <a:cs typeface="Arial Rounded MT Bold"/>
              <a:sym typeface="Arial Rounded MT Bold"/>
            </a:endParaRPr>
          </a:p>
          <a:p>
            <a:r>
              <a:t>Humanity</a:t>
            </a:r>
          </a:p>
        </p:txBody>
      </p:sp>
      <p:sp>
        <p:nvSpPr>
          <p:cNvPr id="52" name="God’s Big Story…"/>
          <p:cNvSpPr/>
          <p:nvPr/>
        </p:nvSpPr>
        <p:spPr>
          <a:xfrm>
            <a:off x="778948" y="184149"/>
            <a:ext cx="7586104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36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dirty="0"/>
              <a:t>God’s Big Story</a:t>
            </a:r>
          </a:p>
          <a:p>
            <a:pPr algn="ctr">
              <a:defRPr sz="2400">
                <a:solidFill>
                  <a:srgbClr val="C01900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 Rounded MT Bold"/>
                <a:ea typeface="Arial Rounded MT Bold"/>
                <a:cs typeface="Arial Rounded MT Bold"/>
                <a:sym typeface="Arial Rounded MT Bold"/>
              </a:defRPr>
            </a:pPr>
            <a:r>
              <a:rPr sz="3600" dirty="0"/>
              <a:t>A drama in seven acts</a:t>
            </a:r>
          </a:p>
        </p:txBody>
      </p:sp>
      <p:sp>
        <p:nvSpPr>
          <p:cNvPr id="53" name="4…"/>
          <p:cNvSpPr/>
          <p:nvPr/>
        </p:nvSpPr>
        <p:spPr>
          <a:xfrm>
            <a:off x="3874715" y="4429125"/>
            <a:ext cx="1394570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4</a:t>
            </a:r>
          </a:p>
          <a:p>
            <a:pPr algn="ctr">
              <a:defRPr sz="2000"/>
            </a:pPr>
            <a:r>
              <a:t>Christ and Gospel</a:t>
            </a:r>
          </a:p>
        </p:txBody>
      </p:sp>
      <p:sp>
        <p:nvSpPr>
          <p:cNvPr id="54" name="5…"/>
          <p:cNvSpPr/>
          <p:nvPr/>
        </p:nvSpPr>
        <p:spPr>
          <a:xfrm>
            <a:off x="5183958" y="4429125"/>
            <a:ext cx="1327144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5</a:t>
            </a:r>
          </a:p>
          <a:p>
            <a:pPr algn="ctr">
              <a:defRPr sz="2000"/>
            </a:pPr>
            <a:r>
              <a:t>God’s People AD</a:t>
            </a:r>
          </a:p>
        </p:txBody>
      </p:sp>
      <p:sp>
        <p:nvSpPr>
          <p:cNvPr id="55" name="7…"/>
          <p:cNvSpPr/>
          <p:nvPr/>
        </p:nvSpPr>
        <p:spPr>
          <a:xfrm>
            <a:off x="7500080" y="4429125"/>
            <a:ext cx="1478821" cy="1005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/>
            </a:pPr>
            <a:r>
              <a:t>7</a:t>
            </a:r>
          </a:p>
          <a:p>
            <a:pPr algn="ctr">
              <a:defRPr sz="2000"/>
            </a:pPr>
            <a:r>
              <a:t>New Creation</a:t>
            </a:r>
          </a:p>
        </p:txBody>
      </p:sp>
      <p:pic>
        <p:nvPicPr>
          <p:cNvPr id="56" name="Tick (judgment).jpeg" descr="Tick (judgment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650" y="1862137"/>
            <a:ext cx="1054100" cy="1066801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6…"/>
          <p:cNvSpPr/>
          <p:nvPr/>
        </p:nvSpPr>
        <p:spPr>
          <a:xfrm>
            <a:off x="6591285" y="4352538"/>
            <a:ext cx="102752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/>
            <a:r>
              <a:rPr dirty="0"/>
              <a:t>6</a:t>
            </a:r>
          </a:p>
          <a:p>
            <a:pPr algn="ctr"/>
            <a:r>
              <a:rPr lang="en-GB" dirty="0"/>
              <a:t>Final</a:t>
            </a:r>
          </a:p>
          <a:p>
            <a:pPr algn="ctr"/>
            <a:r>
              <a:rPr dirty="0"/>
              <a:t>Judgment</a:t>
            </a:r>
          </a:p>
        </p:txBody>
      </p:sp>
      <p:sp>
        <p:nvSpPr>
          <p:cNvPr id="2" name="Smiley Face 1">
            <a:extLst>
              <a:ext uri="{FF2B5EF4-FFF2-40B4-BE49-F238E27FC236}">
                <a16:creationId xmlns:a16="http://schemas.microsoft.com/office/drawing/2014/main" id="{DB7CFBEB-D7EA-0C45-9E56-18981D9F6878}"/>
              </a:ext>
            </a:extLst>
          </p:cNvPr>
          <p:cNvSpPr/>
          <p:nvPr/>
        </p:nvSpPr>
        <p:spPr>
          <a:xfrm>
            <a:off x="5683051" y="1876102"/>
            <a:ext cx="360203" cy="408311"/>
          </a:xfrm>
          <a:prstGeom prst="smileyFace">
            <a:avLst/>
          </a:prstGeom>
          <a:solidFill>
            <a:schemeClr val="accent5">
              <a:lumMod val="40000"/>
              <a:lumOff val="60000"/>
            </a:schemeClr>
          </a:solidFill>
          <a:ln w="25400" cap="flat">
            <a:solidFill>
              <a:srgbClr val="4F81BD"/>
            </a:solidFill>
            <a:prstDash val="solid"/>
            <a:round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248996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round/>
        </a:ln>
        <a:effectLst>
          <a:outerShdw blurRad="38100" dist="19999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round/>
        </a:ln>
        <a:effectLst>
          <a:outerShdw blurRad="38100" dist="19999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13347</TotalTime>
  <Words>1412</Words>
  <Application>Microsoft Macintosh PowerPoint</Application>
  <PresentationFormat>On-screen Show (4:3)</PresentationFormat>
  <Paragraphs>326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Arial Rounded MT Bold</vt:lpstr>
      <vt:lpstr>Calibri</vt:lpstr>
      <vt:lpstr>Lucida Grande</vt:lpstr>
      <vt:lpstr>Tahoma</vt:lpstr>
      <vt:lpstr>Times</vt:lpstr>
      <vt:lpstr>White</vt:lpstr>
      <vt:lpstr>One Bible : One Story What Story Are You Living In?  </vt:lpstr>
      <vt:lpstr>What do you think the Bible is? </vt:lpstr>
      <vt:lpstr> </vt:lpstr>
      <vt:lpstr>The great Bible story Act 1 - Creation</vt:lpstr>
      <vt:lpstr>The great Bible story Act 1 - Creation</vt:lpstr>
      <vt:lpstr> </vt:lpstr>
      <vt:lpstr>The great Bible story Act 2 - Fall</vt:lpstr>
      <vt:lpstr> </vt:lpstr>
      <vt:lpstr>The great Bible story Act 3 – O.T. Promise</vt:lpstr>
      <vt:lpstr>The great Bible story Act 3 – O.T. Promise</vt:lpstr>
      <vt:lpstr> </vt:lpstr>
      <vt:lpstr>The great Bible story Act 4 – Gospel, Christ</vt:lpstr>
      <vt:lpstr> </vt:lpstr>
      <vt:lpstr>The great Bible story Act 5 – N.T. mission of church</vt:lpstr>
      <vt:lpstr> </vt:lpstr>
      <vt:lpstr>The great Bible story Act 6 – Final Judgment</vt:lpstr>
      <vt:lpstr> </vt:lpstr>
      <vt:lpstr>The great Bible story Act 7 – New Creation</vt:lpstr>
      <vt:lpstr> </vt:lpstr>
      <vt:lpstr>What does this do? </vt:lpstr>
      <vt:lpstr>What does this do? </vt:lpstr>
      <vt:lpstr>What does this do? </vt:lpstr>
      <vt:lpstr> </vt:lpstr>
      <vt:lpstr>What does this do? </vt:lpstr>
      <vt:lpstr>What does this do? </vt:lpstr>
      <vt:lpstr>What does this do?</vt:lpstr>
      <vt:lpstr>PowerPoint Presentation</vt:lpstr>
      <vt:lpstr>“The five marks of mission”</vt:lpstr>
      <vt:lpstr> Church, Society, Creation</vt:lpstr>
      <vt:lpstr>Triple focus </vt:lpstr>
      <vt:lpstr>So what?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Bible’s Big Story  Foundation for Hope Motivation for Mission</dc:title>
  <cp:lastModifiedBy>Microsoft Office User</cp:lastModifiedBy>
  <cp:revision>80</cp:revision>
  <dcterms:modified xsi:type="dcterms:W3CDTF">2026-09-11T08:01:40Z</dcterms:modified>
</cp:coreProperties>
</file>